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72" r:id="rId2"/>
    <p:sldId id="256" r:id="rId3"/>
    <p:sldId id="273" r:id="rId4"/>
    <p:sldId id="257" r:id="rId5"/>
    <p:sldId id="258" r:id="rId6"/>
    <p:sldId id="276" r:id="rId7"/>
    <p:sldId id="259" r:id="rId8"/>
    <p:sldId id="268" r:id="rId9"/>
    <p:sldId id="269" r:id="rId10"/>
    <p:sldId id="260" r:id="rId11"/>
    <p:sldId id="270" r:id="rId12"/>
    <p:sldId id="275" r:id="rId13"/>
    <p:sldId id="277" r:id="rId14"/>
    <p:sldId id="261" r:id="rId15"/>
    <p:sldId id="271" r:id="rId16"/>
    <p:sldId id="262" r:id="rId17"/>
    <p:sldId id="274" r:id="rId18"/>
  </p:sldIdLst>
  <p:sldSz cx="18288000" cy="10287000"/>
  <p:notesSz cx="6858000" cy="9144000"/>
  <p:embeddedFontLst>
    <p:embeddedFont>
      <p:font typeface="Bryndan Write" panose="02000503000000000000" pitchFamily="2" charset="0"/>
      <p:regular r:id="rId20"/>
    </p:embeddedFont>
    <p:embeddedFont>
      <p:font typeface="Lulu Font TH" panose="02000503000000000000" pitchFamily="2" charset="-34"/>
      <p:regular r:id="rId21"/>
    </p:embeddedFont>
    <p:embeddedFont>
      <p:font typeface="Open Sans" panose="020B0606030504020204" pitchFamily="3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 autoAdjust="0"/>
    <p:restoredTop sz="78626" autoAdjust="0"/>
  </p:normalViewPr>
  <p:slideViewPr>
    <p:cSldViewPr>
      <p:cViewPr varScale="1">
        <p:scale>
          <a:sx n="55" d="100"/>
          <a:sy n="55" d="100"/>
        </p:scale>
        <p:origin x="152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28872-5273-B34A-976E-29606334C6E9}" type="datetimeFigureOut">
              <a:rPr lang="es-ES_tradnl" smtClean="0"/>
              <a:t>14/7/25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FA78C-BAF9-C64E-97A2-7265D687C69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647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C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Personalicemos el texto bíblico</a:t>
            </a:r>
            <a:endParaRPr lang="es-MX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MX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Coloque en el centro del grupo o del salón las siluetas del rostro de una niña y de un niño (no necesita ser una fotografía, sino más bien como un boceto, con líneas generales que permitan identificar a los personajes mas no cerrar la imaginación). </a:t>
            </a:r>
            <a:endParaRPr lang="es-EC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MX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Recordemos el nombre de una niña o de un niño que hayamos comocido y cuyos derechos se han vulnerado en nuestro territorio o comunidad (podemos ser casos que hemos visto u oído en las noticias). </a:t>
            </a:r>
            <a:endParaRPr lang="es-EC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MX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Tratemos de recordar el o los casos que están detrás de esos nombres, y escribamoslos en nuestro cuaderno de notas. Tomemos esos casos como motivo de oración, recordando que hay muchos casos más que no conocemos.</a:t>
            </a:r>
            <a:endParaRPr lang="es-EC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C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Preguntas al texto bíblico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¿Cuáles son los personajes que aparecen en la historia de Éxodo?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¿Qué hacen? ¿Qué dicen? ¿Qué sienten? Responda sobre cada personaje.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¿Con cuál de los personajes me identifico? ¿Cuál es el mensaje para hoy?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FA78C-BAF9-C64E-97A2-7265D687C69B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367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nuestros contextos locales</a:t>
            </a:r>
          </a:p>
          <a:p>
            <a:pPr lvl="0"/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¿Que acciones particulares en nuestros contextos generan un grave riesgo a niños, niñas, adolescentes y jóvenes?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¿Las Iglesias están listas para ejercer el rol de contralor social por la niñez, la adolescencia y la juventud?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¿Cuáles son las principales acciones que el Estado debe mejorar para asegurar en nuestros contextos la observancia de los derechos de la niñez y la adolescencia?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¿De qué maneras podría integrarse las Iglesias a coaliciones comunitarias o alianzas nacionales para promover la defensa de los niños, las niñas, los adolescentes y los jóvenes? ¿Qué acciones debería ejecutar?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FA78C-BAF9-C64E-97A2-7265D687C69B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6914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NIÑOS Y LAS NIÑAS EN EL REINO DE DIOS</a:t>
            </a:r>
          </a:p>
          <a:p>
            <a:pPr marL="228600" indent="-228600">
              <a:buFont typeface="+mj-lt"/>
              <a:buAutoNum type="arabicPeriod"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Reino de Dios opta por los más desfavorecidos de la sociedad de aquel entonces: atender a los pobres, los cautivos, y luchar contra las injusticias en el ámbito social, político, económico y religioso (Mt 5:3, Lc 4.16-20).  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Jesús la vida en el reino implicó actos de amor y de justicia donde muchas veces rompió con ideologías que legitimaban la exclusión a las mujeres, la marginación de los enfermos, el desprecio a los extranjeros, el abuso a los débiles y el menosprecio a los niños.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llamativo el acercamiento que tuvo Jesús con niñas y niños como lo muestra el Evangelio de Marcos: al joven paralítico en 2:1-12; a la hija de Jairo en 5:22-24; 35-43; a la hija de la mujer sirofenicia en Mc 7:25-30; al jovencito epiléptico en Mc 9:17-29, entre tantas otras alusiones indirectas. En la incorporación de estas historias en el Evangelio de Marcos, y en las historias mismas, se puede apreciar que las enseñanzas y vivencias del reino de Dios están estrechamente vinculadas a la vida de los niños.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C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¿A quién cuida y protege Dios en su reino?</a:t>
            </a:r>
          </a:p>
          <a:p>
            <a:pPr marL="228600" indent="-228600">
              <a:buFont typeface="+mj-lt"/>
              <a:buAutoNum type="arabicPeriod"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lo largo de toda la Biblia existe un grupo de personas al que se ordena cuidar: las viudas, los huérfanos y los extranjeros (Ex 22:22; Dt 14:29; 24:17,19-20,21; 26:13; 27:19; Sal 68:5; Jer 49:11; Sant 1:18, cf. Jn 14:18).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 representaban sectores con muchos derechos negados, como el de la herencia, el trabajo justo, el voto en las decisiones sociales, la dignidad social, etc.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el caso particular de los huérfanos se refiere a una situación de simples «hijos sin padres», sino a niños abandonados. Se trata de aquellos cuyos parientes cercanos no quieren cuidar tras la muerte de sus padres.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También, puede indicar a niños y niñas cuyos padres y familiares han sido asesinados en la guerra y vagan en busca de sustento, como también de pequeños y pequeñas excluidos del grupo familiar por motivos de «impureza», es decir, por tener enfermedades contagiosas, alguna deformidad física o algún problema mental.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 también son los pequeños y pequeñas por quienes Jesús tiene especial interés y que también son metáfora de la vida en el reino. 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Mateo 18 Jesús habla de los pequeños y pequeñas como una alusión a quienes siguen a Jesús siendo como niños (18:3). La metáfora pequeña alude a la renuncia a las categorías de poder y dominio contemporáneas y es un llamado a asumir una opción de vida de servicio desde la vulnerabilidad como condición de confianza en Dios y de entrega al prójimo.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«Como este niño» puesto frente a los discípulos no es solamente un menor, es también un campesin, un niño expuesto a muchas situaciones difíciles por el solo hecho de ser menor. Su condición de fragilidad sería aún mayor si se tratara de un niño extranjero o huérfano. </a:t>
            </a:r>
            <a:r>
              <a:rPr lang="es-MX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así que los pequeños y pequeñas del reino vienen a ser metáfora de condición de vida desde la cual Jesús sirve y convoca a sus seguidores a servir a los demás.</a:t>
            </a:r>
            <a:endParaRPr lang="es-EC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endParaRPr lang="es-EC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Jesús reconoce a los niños y niñas como seres humanos plenos. Podríamos decir, como menciona José Miguel de Ángulo, que a los niños no se les prepara para ser adultos, sino que se les respeta plenamente en su niñez. 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FA78C-BAF9-C64E-97A2-7265D687C69B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2273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DE1B6-EB8B-3E65-9506-CF841EEE2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D6F7EB8-B51C-AC71-233A-6856D8E75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0CA823C-7F40-2EC4-3909-F0B60B4C2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b="1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EJERCICIO</a:t>
            </a:r>
            <a:endParaRPr lang="es-EC" sz="1200" b="1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0"/>
            <a:r>
              <a:rPr lang="es-MX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 pequeños grupos vamos a mirar la ilustración y a compartir lo que nos llama la atención y por qué.</a:t>
            </a:r>
            <a:endParaRPr lang="es-EC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0"/>
            <a:r>
              <a:rPr lang="es-MX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Luego vamos a conversar sobre nuestras propias experiencias en relación con las situaciones expresadas en la ilustración. Nos podemos preguntar:</a:t>
            </a:r>
            <a:endParaRPr lang="es-EC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endParaRPr lang="es-EC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 ¿Cuál es la valoración que prevalece con respecto a la niñez, la adolescencia y la juventud? </a:t>
            </a:r>
            <a:endParaRPr lang="es-EC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 ¿Son ciertas estas frases?</a:t>
            </a:r>
            <a:endParaRPr lang="es-EC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 ¿Existen en nuestra realidad eclesial o civil experiencias en donde se valore e integre de forma respetuosa a la niñez, la población adolescente y joven?</a:t>
            </a:r>
            <a:endParaRPr lang="es-EC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 ¿Qué podemos hacer para reconocer, valorar, impulsar e integrar los aportes de la</a:t>
            </a:r>
            <a:endParaRPr lang="es-EC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niñez, la adolescencia y la juventud?</a:t>
            </a:r>
            <a:endParaRPr lang="es-EC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16802C-C4FB-313B-19D8-6A98B3BB3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FA78C-BAF9-C64E-97A2-7265D687C69B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900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2.png"/><Relationship Id="rId18" Type="http://schemas.openxmlformats.org/officeDocument/2006/relationships/image" Target="../media/image14.svg"/><Relationship Id="rId3" Type="http://schemas.openxmlformats.org/officeDocument/2006/relationships/image" Target="../media/image46.png"/><Relationship Id="rId7" Type="http://schemas.openxmlformats.org/officeDocument/2006/relationships/image" Target="../media/image7.png"/><Relationship Id="rId12" Type="http://schemas.openxmlformats.org/officeDocument/2006/relationships/image" Target="../media/image51.sv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50.png"/><Relationship Id="rId5" Type="http://schemas.openxmlformats.org/officeDocument/2006/relationships/image" Target="../media/image28.png"/><Relationship Id="rId15" Type="http://schemas.openxmlformats.org/officeDocument/2006/relationships/image" Target="../media/image24.svg"/><Relationship Id="rId10" Type="http://schemas.openxmlformats.org/officeDocument/2006/relationships/image" Target="../media/image49.svg"/><Relationship Id="rId4" Type="http://schemas.openxmlformats.org/officeDocument/2006/relationships/image" Target="../media/image47.svg"/><Relationship Id="rId9" Type="http://schemas.openxmlformats.org/officeDocument/2006/relationships/image" Target="../media/image48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28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13.png"/><Relationship Id="rId5" Type="http://schemas.openxmlformats.org/officeDocument/2006/relationships/image" Target="../media/image38.png"/><Relationship Id="rId10" Type="http://schemas.openxmlformats.org/officeDocument/2006/relationships/image" Target="../media/image58.png"/><Relationship Id="rId4" Type="http://schemas.openxmlformats.org/officeDocument/2006/relationships/image" Target="../media/image57.sv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39.svg"/><Relationship Id="rId7" Type="http://schemas.openxmlformats.org/officeDocument/2006/relationships/image" Target="../media/image6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4.png"/><Relationship Id="rId5" Type="http://schemas.openxmlformats.org/officeDocument/2006/relationships/image" Target="../media/image29.svg"/><Relationship Id="rId10" Type="http://schemas.openxmlformats.org/officeDocument/2006/relationships/image" Target="../media/image63.png"/><Relationship Id="rId4" Type="http://schemas.openxmlformats.org/officeDocument/2006/relationships/image" Target="../media/image28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2.png"/><Relationship Id="rId18" Type="http://schemas.openxmlformats.org/officeDocument/2006/relationships/image" Target="../media/image14.svg"/><Relationship Id="rId3" Type="http://schemas.openxmlformats.org/officeDocument/2006/relationships/image" Target="../media/image46.png"/><Relationship Id="rId7" Type="http://schemas.openxmlformats.org/officeDocument/2006/relationships/image" Target="../media/image7.png"/><Relationship Id="rId12" Type="http://schemas.openxmlformats.org/officeDocument/2006/relationships/image" Target="../media/image51.sv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50.png"/><Relationship Id="rId5" Type="http://schemas.openxmlformats.org/officeDocument/2006/relationships/image" Target="../media/image28.png"/><Relationship Id="rId15" Type="http://schemas.openxmlformats.org/officeDocument/2006/relationships/image" Target="../media/image24.svg"/><Relationship Id="rId10" Type="http://schemas.openxmlformats.org/officeDocument/2006/relationships/image" Target="../media/image49.svg"/><Relationship Id="rId4" Type="http://schemas.openxmlformats.org/officeDocument/2006/relationships/image" Target="../media/image47.svg"/><Relationship Id="rId9" Type="http://schemas.openxmlformats.org/officeDocument/2006/relationships/image" Target="../media/image4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6.png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17" Type="http://schemas.openxmlformats.org/officeDocument/2006/relationships/image" Target="../media/image35.svg"/><Relationship Id="rId2" Type="http://schemas.openxmlformats.org/officeDocument/2006/relationships/image" Target="../media/image25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7.sv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6.png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17" Type="http://schemas.openxmlformats.org/officeDocument/2006/relationships/image" Target="../media/image35.svg"/><Relationship Id="rId2" Type="http://schemas.openxmlformats.org/officeDocument/2006/relationships/image" Target="../media/image25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7.sv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37.svg"/><Relationship Id="rId7" Type="http://schemas.openxmlformats.org/officeDocument/2006/relationships/image" Target="../media/image29.svg"/><Relationship Id="rId12" Type="http://schemas.openxmlformats.org/officeDocument/2006/relationships/image" Target="../media/image13.png"/><Relationship Id="rId2" Type="http://schemas.openxmlformats.org/officeDocument/2006/relationships/image" Target="../media/image36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2.svg"/><Relationship Id="rId5" Type="http://schemas.openxmlformats.org/officeDocument/2006/relationships/image" Target="../media/image39.svg"/><Relationship Id="rId1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37.svg"/><Relationship Id="rId7" Type="http://schemas.openxmlformats.org/officeDocument/2006/relationships/image" Target="../media/image29.svg"/><Relationship Id="rId12" Type="http://schemas.openxmlformats.org/officeDocument/2006/relationships/image" Target="../media/image13.png"/><Relationship Id="rId2" Type="http://schemas.openxmlformats.org/officeDocument/2006/relationships/image" Target="../media/image36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2.svg"/><Relationship Id="rId5" Type="http://schemas.openxmlformats.org/officeDocument/2006/relationships/image" Target="../media/image39.svg"/><Relationship Id="rId1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3.png"/><Relationship Id="rId18" Type="http://schemas.openxmlformats.org/officeDocument/2006/relationships/image" Target="../media/image45.jpeg"/><Relationship Id="rId3" Type="http://schemas.openxmlformats.org/officeDocument/2006/relationships/image" Target="../media/image36.png"/><Relationship Id="rId7" Type="http://schemas.openxmlformats.org/officeDocument/2006/relationships/image" Target="../media/image28.png"/><Relationship Id="rId12" Type="http://schemas.openxmlformats.org/officeDocument/2006/relationships/image" Target="../media/image42.svg"/><Relationship Id="rId17" Type="http://schemas.openxmlformats.org/officeDocument/2006/relationships/image" Target="../media/image4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7.svg"/><Relationship Id="rId9" Type="http://schemas.openxmlformats.org/officeDocument/2006/relationships/image" Target="../media/image7.png"/><Relationship Id="rId1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35CEF-8F60-E5F2-682F-68A29F37F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mo India hizo descubrimientos matemáticos por los que europeos se  llevaron el crédito siglos después - BBC News Mundo">
            <a:extLst>
              <a:ext uri="{FF2B5EF4-FFF2-40B4-BE49-F238E27FC236}">
                <a16:creationId xmlns:a16="http://schemas.microsoft.com/office/drawing/2014/main" id="{79718C1E-FA90-99C9-5A77-A193EE432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152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762187">
            <a:off x="13171658" y="1521379"/>
            <a:ext cx="7315200" cy="3023229"/>
          </a:xfrm>
          <a:custGeom>
            <a:avLst/>
            <a:gdLst/>
            <a:ahLst/>
            <a:cxnLst/>
            <a:rect l="l" t="t" r="r" b="b"/>
            <a:pathLst>
              <a:path w="7315200" h="3023229">
                <a:moveTo>
                  <a:pt x="0" y="0"/>
                </a:moveTo>
                <a:lnTo>
                  <a:pt x="7315200" y="0"/>
                </a:lnTo>
                <a:lnTo>
                  <a:pt x="7315200" y="3023229"/>
                </a:lnTo>
                <a:lnTo>
                  <a:pt x="0" y="30232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3" name="Freeform 3"/>
          <p:cNvSpPr/>
          <p:nvPr/>
        </p:nvSpPr>
        <p:spPr>
          <a:xfrm>
            <a:off x="2506516" y="854974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5" name="Freeform 5"/>
          <p:cNvSpPr/>
          <p:nvPr/>
        </p:nvSpPr>
        <p:spPr>
          <a:xfrm rot="-829507">
            <a:off x="-578014" y="23277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grpSp>
        <p:nvGrpSpPr>
          <p:cNvPr id="6" name="Group 6"/>
          <p:cNvGrpSpPr/>
          <p:nvPr/>
        </p:nvGrpSpPr>
        <p:grpSpPr>
          <a:xfrm>
            <a:off x="3078856" y="4017400"/>
            <a:ext cx="3491552" cy="3771052"/>
            <a:chOff x="0" y="0"/>
            <a:chExt cx="919586" cy="6587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19586" cy="658703"/>
            </a:xfrm>
            <a:custGeom>
              <a:avLst/>
              <a:gdLst/>
              <a:ahLst/>
              <a:cxnLst/>
              <a:rect l="l" t="t" r="r" b="b"/>
              <a:pathLst>
                <a:path w="919586" h="658703">
                  <a:moveTo>
                    <a:pt x="95345" y="0"/>
                  </a:moveTo>
                  <a:lnTo>
                    <a:pt x="824241" y="0"/>
                  </a:lnTo>
                  <a:cubicBezTo>
                    <a:pt x="849528" y="0"/>
                    <a:pt x="873779" y="10045"/>
                    <a:pt x="891660" y="27926"/>
                  </a:cubicBezTo>
                  <a:cubicBezTo>
                    <a:pt x="909541" y="45807"/>
                    <a:pt x="919586" y="70058"/>
                    <a:pt x="919586" y="95345"/>
                  </a:cubicBezTo>
                  <a:lnTo>
                    <a:pt x="919586" y="563358"/>
                  </a:lnTo>
                  <a:cubicBezTo>
                    <a:pt x="919586" y="588645"/>
                    <a:pt x="909541" y="612897"/>
                    <a:pt x="891660" y="630777"/>
                  </a:cubicBezTo>
                  <a:cubicBezTo>
                    <a:pt x="873779" y="648658"/>
                    <a:pt x="849528" y="658703"/>
                    <a:pt x="824241" y="658703"/>
                  </a:cubicBezTo>
                  <a:lnTo>
                    <a:pt x="95345" y="658703"/>
                  </a:lnTo>
                  <a:cubicBezTo>
                    <a:pt x="70058" y="658703"/>
                    <a:pt x="45807" y="648658"/>
                    <a:pt x="27926" y="630777"/>
                  </a:cubicBezTo>
                  <a:cubicBezTo>
                    <a:pt x="10045" y="612897"/>
                    <a:pt x="0" y="588645"/>
                    <a:pt x="0" y="563358"/>
                  </a:cubicBezTo>
                  <a:lnTo>
                    <a:pt x="0" y="95345"/>
                  </a:lnTo>
                  <a:cubicBezTo>
                    <a:pt x="0" y="70058"/>
                    <a:pt x="10045" y="45807"/>
                    <a:pt x="27926" y="27926"/>
                  </a:cubicBezTo>
                  <a:cubicBezTo>
                    <a:pt x="45807" y="10045"/>
                    <a:pt x="70058" y="0"/>
                    <a:pt x="95345" y="0"/>
                  </a:cubicBezTo>
                  <a:close/>
                </a:path>
              </a:pathLst>
            </a:custGeom>
            <a:solidFill>
              <a:srgbClr val="FFF76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_trad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19586" cy="696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929030" y="6020507"/>
            <a:ext cx="2216575" cy="3846552"/>
          </a:xfrm>
          <a:custGeom>
            <a:avLst/>
            <a:gdLst/>
            <a:ahLst/>
            <a:cxnLst/>
            <a:rect l="l" t="t" r="r" b="b"/>
            <a:pathLst>
              <a:path w="2216575" h="3846552">
                <a:moveTo>
                  <a:pt x="0" y="0"/>
                </a:moveTo>
                <a:lnTo>
                  <a:pt x="2216576" y="0"/>
                </a:lnTo>
                <a:lnTo>
                  <a:pt x="2216576" y="3846552"/>
                </a:lnTo>
                <a:lnTo>
                  <a:pt x="0" y="38465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7" name="Freeform 17"/>
          <p:cNvSpPr/>
          <p:nvPr/>
        </p:nvSpPr>
        <p:spPr>
          <a:xfrm rot="1033405">
            <a:off x="15688698" y="6213053"/>
            <a:ext cx="2173124" cy="2913297"/>
          </a:xfrm>
          <a:custGeom>
            <a:avLst/>
            <a:gdLst/>
            <a:ahLst/>
            <a:cxnLst/>
            <a:rect l="l" t="t" r="r" b="b"/>
            <a:pathLst>
              <a:path w="2774702" h="3484712">
                <a:moveTo>
                  <a:pt x="0" y="0"/>
                </a:moveTo>
                <a:lnTo>
                  <a:pt x="2774702" y="0"/>
                </a:lnTo>
                <a:lnTo>
                  <a:pt x="2774702" y="3484712"/>
                </a:lnTo>
                <a:lnTo>
                  <a:pt x="0" y="34847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8" name="Freeform 18"/>
          <p:cNvSpPr/>
          <p:nvPr/>
        </p:nvSpPr>
        <p:spPr>
          <a:xfrm rot="1048390">
            <a:off x="16220894" y="921719"/>
            <a:ext cx="2670814" cy="2519945"/>
          </a:xfrm>
          <a:custGeom>
            <a:avLst/>
            <a:gdLst/>
            <a:ahLst/>
            <a:cxnLst/>
            <a:rect l="l" t="t" r="r" b="b"/>
            <a:pathLst>
              <a:path w="3717078" h="3154870">
                <a:moveTo>
                  <a:pt x="0" y="0"/>
                </a:moveTo>
                <a:lnTo>
                  <a:pt x="3717078" y="0"/>
                </a:lnTo>
                <a:lnTo>
                  <a:pt x="3717078" y="3154870"/>
                </a:lnTo>
                <a:lnTo>
                  <a:pt x="0" y="31548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9" name="Freeform 19"/>
          <p:cNvSpPr/>
          <p:nvPr/>
        </p:nvSpPr>
        <p:spPr>
          <a:xfrm rot="1329033">
            <a:off x="3239877" y="1654922"/>
            <a:ext cx="1813481" cy="1836859"/>
          </a:xfrm>
          <a:custGeom>
            <a:avLst/>
            <a:gdLst/>
            <a:ahLst/>
            <a:cxnLst/>
            <a:rect l="l" t="t" r="r" b="b"/>
            <a:pathLst>
              <a:path w="1813481" h="1836859">
                <a:moveTo>
                  <a:pt x="0" y="0"/>
                </a:moveTo>
                <a:lnTo>
                  <a:pt x="1813481" y="0"/>
                </a:lnTo>
                <a:lnTo>
                  <a:pt x="1813481" y="1836859"/>
                </a:lnTo>
                <a:lnTo>
                  <a:pt x="0" y="18368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20" name="Freeform 20"/>
          <p:cNvSpPr/>
          <p:nvPr/>
        </p:nvSpPr>
        <p:spPr>
          <a:xfrm>
            <a:off x="827489" y="3015196"/>
            <a:ext cx="2133023" cy="2128304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21" name="Freeform 21"/>
          <p:cNvSpPr/>
          <p:nvPr/>
        </p:nvSpPr>
        <p:spPr>
          <a:xfrm rot="-481030">
            <a:off x="512936" y="243032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22" name="TextBox 22"/>
          <p:cNvSpPr txBox="1"/>
          <p:nvPr/>
        </p:nvSpPr>
        <p:spPr>
          <a:xfrm>
            <a:off x="5103742" y="1128731"/>
            <a:ext cx="100584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sz="6000" dirty="0">
                <a:solidFill>
                  <a:srgbClr val="00A8A6"/>
                </a:solidFill>
                <a:latin typeface="Lulu Font TH"/>
                <a:ea typeface="Lulu Font TH"/>
                <a:cs typeface="Lulu Font TH"/>
                <a:sym typeface="Lulu Font TH"/>
              </a:rPr>
              <a:t>Para </a:t>
            </a:r>
            <a:r>
              <a:rPr lang="en-US" sz="6000" dirty="0" err="1">
                <a:solidFill>
                  <a:srgbClr val="00A8A6"/>
                </a:solidFill>
                <a:latin typeface="Lulu Font TH"/>
                <a:ea typeface="Lulu Font TH"/>
                <a:cs typeface="Lulu Font TH"/>
                <a:sym typeface="Lulu Font TH"/>
              </a:rPr>
              <a:t>nuestros</a:t>
            </a:r>
            <a:r>
              <a:rPr lang="en-US" sz="6000" dirty="0">
                <a:solidFill>
                  <a:srgbClr val="00A8A6"/>
                </a:solidFill>
                <a:latin typeface="Lulu Font TH"/>
                <a:ea typeface="Lulu Font TH"/>
                <a:cs typeface="Lulu Font TH"/>
                <a:sym typeface="Lulu Font TH"/>
              </a:rPr>
              <a:t> </a:t>
            </a:r>
          </a:p>
          <a:p>
            <a:pPr marL="0" lvl="0" indent="0" algn="ctr"/>
            <a:r>
              <a:rPr lang="en-US" sz="6000" dirty="0" err="1">
                <a:solidFill>
                  <a:srgbClr val="00A8A6"/>
                </a:solidFill>
                <a:latin typeface="Lulu Font TH"/>
                <a:ea typeface="Lulu Font TH"/>
                <a:cs typeface="Lulu Font TH"/>
                <a:sym typeface="Lulu Font TH"/>
              </a:rPr>
              <a:t>contextos</a:t>
            </a:r>
            <a:r>
              <a:rPr lang="en-US" sz="6000" dirty="0">
                <a:solidFill>
                  <a:srgbClr val="00A8A6"/>
                </a:solidFill>
                <a:latin typeface="Lulu Font TH"/>
                <a:ea typeface="Lulu Font TH"/>
                <a:cs typeface="Lulu Font TH"/>
                <a:sym typeface="Lulu Font TH"/>
              </a:rPr>
              <a:t> locales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200270" y="4293137"/>
            <a:ext cx="2997611" cy="303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7"/>
              </a:lnSpc>
              <a:spcBef>
                <a:spcPct val="0"/>
              </a:spcBef>
            </a:pPr>
            <a:r>
              <a:rPr lang="es-MX" sz="2850" dirty="0"/>
              <a:t>1. ¿Que acciones particulares en nuestros contextos generan un grave riesgo a niños, niñas, adolescentes y jóvenes?</a:t>
            </a:r>
            <a:endParaRPr lang="en-US" sz="2850" u="none" strike="noStrike" dirty="0">
              <a:solidFill>
                <a:srgbClr val="3D3D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6" name="Group 6">
            <a:extLst>
              <a:ext uri="{FF2B5EF4-FFF2-40B4-BE49-F238E27FC236}">
                <a16:creationId xmlns:a16="http://schemas.microsoft.com/office/drawing/2014/main" id="{E9001FA9-83EE-E1AF-80EC-3930E2BE8C9D}"/>
              </a:ext>
            </a:extLst>
          </p:cNvPr>
          <p:cNvGrpSpPr/>
          <p:nvPr/>
        </p:nvGrpSpPr>
        <p:grpSpPr>
          <a:xfrm>
            <a:off x="6886195" y="3952524"/>
            <a:ext cx="3491552" cy="3951409"/>
            <a:chOff x="0" y="0"/>
            <a:chExt cx="919586" cy="658703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24FDBA59-3242-E6BA-9BB7-B5614B9BD19B}"/>
                </a:ext>
              </a:extLst>
            </p:cNvPr>
            <p:cNvSpPr/>
            <p:nvPr/>
          </p:nvSpPr>
          <p:spPr>
            <a:xfrm>
              <a:off x="0" y="0"/>
              <a:ext cx="919586" cy="658703"/>
            </a:xfrm>
            <a:custGeom>
              <a:avLst/>
              <a:gdLst/>
              <a:ahLst/>
              <a:cxnLst/>
              <a:rect l="l" t="t" r="r" b="b"/>
              <a:pathLst>
                <a:path w="919586" h="658703">
                  <a:moveTo>
                    <a:pt x="95345" y="0"/>
                  </a:moveTo>
                  <a:lnTo>
                    <a:pt x="824241" y="0"/>
                  </a:lnTo>
                  <a:cubicBezTo>
                    <a:pt x="849528" y="0"/>
                    <a:pt x="873779" y="10045"/>
                    <a:pt x="891660" y="27926"/>
                  </a:cubicBezTo>
                  <a:cubicBezTo>
                    <a:pt x="909541" y="45807"/>
                    <a:pt x="919586" y="70058"/>
                    <a:pt x="919586" y="95345"/>
                  </a:cubicBezTo>
                  <a:lnTo>
                    <a:pt x="919586" y="563358"/>
                  </a:lnTo>
                  <a:cubicBezTo>
                    <a:pt x="919586" y="588645"/>
                    <a:pt x="909541" y="612897"/>
                    <a:pt x="891660" y="630777"/>
                  </a:cubicBezTo>
                  <a:cubicBezTo>
                    <a:pt x="873779" y="648658"/>
                    <a:pt x="849528" y="658703"/>
                    <a:pt x="824241" y="658703"/>
                  </a:cubicBezTo>
                  <a:lnTo>
                    <a:pt x="95345" y="658703"/>
                  </a:lnTo>
                  <a:cubicBezTo>
                    <a:pt x="70058" y="658703"/>
                    <a:pt x="45807" y="648658"/>
                    <a:pt x="27926" y="630777"/>
                  </a:cubicBezTo>
                  <a:cubicBezTo>
                    <a:pt x="10045" y="612897"/>
                    <a:pt x="0" y="588645"/>
                    <a:pt x="0" y="563358"/>
                  </a:cubicBezTo>
                  <a:lnTo>
                    <a:pt x="0" y="95345"/>
                  </a:lnTo>
                  <a:cubicBezTo>
                    <a:pt x="0" y="70058"/>
                    <a:pt x="10045" y="45807"/>
                    <a:pt x="27926" y="27926"/>
                  </a:cubicBezTo>
                  <a:cubicBezTo>
                    <a:pt x="45807" y="10045"/>
                    <a:pt x="70058" y="0"/>
                    <a:pt x="95345" y="0"/>
                  </a:cubicBezTo>
                  <a:close/>
                </a:path>
              </a:pathLst>
            </a:custGeom>
            <a:solidFill>
              <a:srgbClr val="FFF76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3759788F-86D5-EEBB-5C5F-68467AAC7F00}"/>
                </a:ext>
              </a:extLst>
            </p:cNvPr>
            <p:cNvSpPr txBox="1"/>
            <p:nvPr/>
          </p:nvSpPr>
          <p:spPr>
            <a:xfrm>
              <a:off x="0" y="-38100"/>
              <a:ext cx="919586" cy="696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203255" y="4371690"/>
            <a:ext cx="2758810" cy="303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17"/>
              </a:lnSpc>
              <a:spcBef>
                <a:spcPct val="0"/>
              </a:spcBef>
            </a:pPr>
            <a:r>
              <a:rPr lang="es-MX" sz="2800" dirty="0"/>
              <a:t>2. ¿Las Iglesias están listas para ejercer el rol de contralor social por la niñez, la adolescencia y la juventud?</a:t>
            </a:r>
            <a:endParaRPr lang="en-US" sz="2440" dirty="0">
              <a:solidFill>
                <a:srgbClr val="3D3D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9" name="Group 6">
            <a:extLst>
              <a:ext uri="{FF2B5EF4-FFF2-40B4-BE49-F238E27FC236}">
                <a16:creationId xmlns:a16="http://schemas.microsoft.com/office/drawing/2014/main" id="{3AC09597-9C5F-2608-D1C6-E517AD51A5F0}"/>
              </a:ext>
            </a:extLst>
          </p:cNvPr>
          <p:cNvGrpSpPr/>
          <p:nvPr/>
        </p:nvGrpSpPr>
        <p:grpSpPr>
          <a:xfrm>
            <a:off x="10653868" y="3697817"/>
            <a:ext cx="3806355" cy="5434444"/>
            <a:chOff x="0" y="-38100"/>
            <a:chExt cx="919586" cy="696803"/>
          </a:xfrm>
        </p:grpSpPr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03E01B52-2089-42A3-A65E-60A9DF541511}"/>
                </a:ext>
              </a:extLst>
            </p:cNvPr>
            <p:cNvSpPr/>
            <p:nvPr/>
          </p:nvSpPr>
          <p:spPr>
            <a:xfrm>
              <a:off x="0" y="0"/>
              <a:ext cx="919586" cy="506649"/>
            </a:xfrm>
            <a:custGeom>
              <a:avLst/>
              <a:gdLst/>
              <a:ahLst/>
              <a:cxnLst/>
              <a:rect l="l" t="t" r="r" b="b"/>
              <a:pathLst>
                <a:path w="919586" h="658703">
                  <a:moveTo>
                    <a:pt x="95345" y="0"/>
                  </a:moveTo>
                  <a:lnTo>
                    <a:pt x="824241" y="0"/>
                  </a:lnTo>
                  <a:cubicBezTo>
                    <a:pt x="849528" y="0"/>
                    <a:pt x="873779" y="10045"/>
                    <a:pt x="891660" y="27926"/>
                  </a:cubicBezTo>
                  <a:cubicBezTo>
                    <a:pt x="909541" y="45807"/>
                    <a:pt x="919586" y="70058"/>
                    <a:pt x="919586" y="95345"/>
                  </a:cubicBezTo>
                  <a:lnTo>
                    <a:pt x="919586" y="563358"/>
                  </a:lnTo>
                  <a:cubicBezTo>
                    <a:pt x="919586" y="588645"/>
                    <a:pt x="909541" y="612897"/>
                    <a:pt x="891660" y="630777"/>
                  </a:cubicBezTo>
                  <a:cubicBezTo>
                    <a:pt x="873779" y="648658"/>
                    <a:pt x="849528" y="658703"/>
                    <a:pt x="824241" y="658703"/>
                  </a:cubicBezTo>
                  <a:lnTo>
                    <a:pt x="95345" y="658703"/>
                  </a:lnTo>
                  <a:cubicBezTo>
                    <a:pt x="70058" y="658703"/>
                    <a:pt x="45807" y="648658"/>
                    <a:pt x="27926" y="630777"/>
                  </a:cubicBezTo>
                  <a:cubicBezTo>
                    <a:pt x="10045" y="612897"/>
                    <a:pt x="0" y="588645"/>
                    <a:pt x="0" y="563358"/>
                  </a:cubicBezTo>
                  <a:lnTo>
                    <a:pt x="0" y="95345"/>
                  </a:lnTo>
                  <a:cubicBezTo>
                    <a:pt x="0" y="70058"/>
                    <a:pt x="10045" y="45807"/>
                    <a:pt x="27926" y="27926"/>
                  </a:cubicBezTo>
                  <a:cubicBezTo>
                    <a:pt x="45807" y="10045"/>
                    <a:pt x="70058" y="0"/>
                    <a:pt x="95345" y="0"/>
                  </a:cubicBezTo>
                  <a:close/>
                </a:path>
              </a:pathLst>
            </a:custGeom>
            <a:solidFill>
              <a:srgbClr val="FFF76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_tradnl"/>
            </a:p>
          </p:txBody>
        </p:sp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AA992297-7CAD-66A4-EED4-73ED7A6AA1A9}"/>
                </a:ext>
              </a:extLst>
            </p:cNvPr>
            <p:cNvSpPr txBox="1"/>
            <p:nvPr/>
          </p:nvSpPr>
          <p:spPr>
            <a:xfrm>
              <a:off x="0" y="-38100"/>
              <a:ext cx="919586" cy="696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24">
            <a:extLst>
              <a:ext uri="{FF2B5EF4-FFF2-40B4-BE49-F238E27FC236}">
                <a16:creationId xmlns:a16="http://schemas.microsoft.com/office/drawing/2014/main" id="{73817424-AA6B-F077-E370-39B99789B2F7}"/>
              </a:ext>
            </a:extLst>
          </p:cNvPr>
          <p:cNvSpPr txBox="1"/>
          <p:nvPr/>
        </p:nvSpPr>
        <p:spPr>
          <a:xfrm>
            <a:off x="10807952" y="4293137"/>
            <a:ext cx="3520312" cy="3473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3417"/>
              </a:lnSpc>
              <a:spcBef>
                <a:spcPct val="0"/>
              </a:spcBef>
            </a:pPr>
            <a:r>
              <a:rPr lang="es-MX" sz="2800" dirty="0"/>
              <a:t>3. ¿Cuáles son las principales acciones que el Estado debe mejorar para asegurar en nuestros contextos la observancia de los derechos de la niñez y la adolescencia?</a:t>
            </a:r>
            <a:endParaRPr lang="en-US" sz="2440" dirty="0">
              <a:solidFill>
                <a:srgbClr val="3D3D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Cómo India hizo descubrimientos matemáticos por los que europeos se  llevaron el crédito siglos después - BBC News Mundo">
            <a:extLst>
              <a:ext uri="{FF2B5EF4-FFF2-40B4-BE49-F238E27FC236}">
                <a16:creationId xmlns:a16="http://schemas.microsoft.com/office/drawing/2014/main" id="{52A3D6EF-E0CB-BDB2-FE37-1B16B7A02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630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936E36A-F498-809D-3003-5702E0197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0"/>
            <a:ext cx="18288000" cy="103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07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492C4-4F1A-6D74-59EE-727FB0964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A6CCB8-D3AD-5611-3FB9-877CAE36C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46" y="-26378"/>
            <a:ext cx="18311446" cy="102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73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46617" y="2792170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4" name="Freeform 4"/>
          <p:cNvSpPr/>
          <p:nvPr/>
        </p:nvSpPr>
        <p:spPr>
          <a:xfrm>
            <a:off x="-3694750" y="3116497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5" name="Freeform 5"/>
          <p:cNvSpPr/>
          <p:nvPr/>
        </p:nvSpPr>
        <p:spPr>
          <a:xfrm>
            <a:off x="2506516" y="854974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6" name="Freeform 6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7" name="TextBox 7"/>
          <p:cNvSpPr txBox="1"/>
          <p:nvPr/>
        </p:nvSpPr>
        <p:spPr>
          <a:xfrm>
            <a:off x="2506516" y="1043804"/>
            <a:ext cx="1303828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s-MX" sz="5400" dirty="0">
                <a:solidFill>
                  <a:srgbClr val="00A8A6"/>
                </a:solidFill>
                <a:latin typeface="Lulu Font TH"/>
                <a:cs typeface="Lulu Font TH"/>
              </a:rPr>
              <a:t>2.</a:t>
            </a:r>
          </a:p>
          <a:p>
            <a:pPr lvl="0" algn="ctr"/>
            <a:r>
              <a:rPr lang="es-MX" sz="5400" dirty="0">
                <a:solidFill>
                  <a:srgbClr val="00A8A6"/>
                </a:solidFill>
                <a:latin typeface="Lulu Font TH"/>
                <a:cs typeface="Lulu Font TH"/>
              </a:rPr>
              <a:t>¿Cómo entiende y opta Dios por los niños y niñas?</a:t>
            </a:r>
            <a:endParaRPr lang="en-US" sz="5400" dirty="0">
              <a:solidFill>
                <a:srgbClr val="00A8A6"/>
              </a:solidFill>
              <a:latin typeface="Lulu Font TH"/>
              <a:ea typeface="Lulu Font TH"/>
              <a:cs typeface="Lulu Font TH"/>
              <a:sym typeface="Lulu Font TH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086099" y="3427645"/>
            <a:ext cx="121158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sz="2800" b="1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El Reino de Dios opta </a:t>
            </a:r>
            <a:r>
              <a:rPr lang="es-MX" sz="2800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por los más desfavorecidos de la sociedad de aquel entonces: atender a los pobres, los cautivos, y luchar contra las injusticias en el ámbito social, político, económico y religioso (Mt 5.3, Lc 4.16-20). </a:t>
            </a:r>
          </a:p>
          <a:p>
            <a:pPr marL="514350" indent="-514350">
              <a:buFont typeface="+mj-lt"/>
              <a:buAutoNum type="arabicPeriod"/>
            </a:pPr>
            <a:endParaRPr lang="es-MX" sz="2800" dirty="0">
              <a:solidFill>
                <a:srgbClr val="3D3D3D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s-MX" sz="2800" dirty="0">
              <a:solidFill>
                <a:srgbClr val="3D3D3D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s-MX" sz="2800" b="1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¿A q</a:t>
            </a:r>
            <a:r>
              <a:rPr lang="es-EC" sz="2800" b="1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uién cuida y protege Dios en su reino? </a:t>
            </a:r>
            <a:r>
              <a:rPr lang="es-MX" sz="2800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A lo largo de toda la Biblia existe un grupo de personas al que se ordena cuidar: las viudas, los huérfanos y los extranjeros (Ex 22:22; Dt 14:29; 24:17,19-20,21; 26:13; 27:19; Sal 68:5; Jer 49:11; Sant 1:18, cf. Jn 14:18).</a:t>
            </a:r>
            <a:endParaRPr lang="es-EC" sz="2800" dirty="0">
              <a:solidFill>
                <a:srgbClr val="3D3D3D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s-EC" sz="2800" dirty="0">
              <a:solidFill>
                <a:srgbClr val="3D3D3D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554675" y="5526320"/>
            <a:ext cx="4632232" cy="3901449"/>
          </a:xfrm>
          <a:custGeom>
            <a:avLst/>
            <a:gdLst/>
            <a:ahLst/>
            <a:cxnLst/>
            <a:rect l="l" t="t" r="r" b="b"/>
            <a:pathLst>
              <a:path w="5899641" h="5825895">
                <a:moveTo>
                  <a:pt x="0" y="0"/>
                </a:moveTo>
                <a:lnTo>
                  <a:pt x="5899641" y="0"/>
                </a:lnTo>
                <a:lnTo>
                  <a:pt x="5899641" y="5825895"/>
                </a:lnTo>
                <a:lnTo>
                  <a:pt x="0" y="58258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4" name="Freeform 14"/>
          <p:cNvSpPr/>
          <p:nvPr/>
        </p:nvSpPr>
        <p:spPr>
          <a:xfrm rot="-481030">
            <a:off x="16514705" y="676402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5" name="Freeform 15"/>
          <p:cNvSpPr/>
          <p:nvPr/>
        </p:nvSpPr>
        <p:spPr>
          <a:xfrm>
            <a:off x="14414162" y="6075150"/>
            <a:ext cx="3873838" cy="3477105"/>
          </a:xfrm>
          <a:custGeom>
            <a:avLst/>
            <a:gdLst/>
            <a:ahLst/>
            <a:cxnLst/>
            <a:rect l="l" t="t" r="r" b="b"/>
            <a:pathLst>
              <a:path w="4677725" h="4408756">
                <a:moveTo>
                  <a:pt x="0" y="0"/>
                </a:moveTo>
                <a:lnTo>
                  <a:pt x="4677725" y="0"/>
                </a:lnTo>
                <a:lnTo>
                  <a:pt x="4677725" y="4408756"/>
                </a:lnTo>
                <a:lnTo>
                  <a:pt x="0" y="44087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BB4C8-E12F-F022-F317-1EDD9D7E5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mo India hizo descubrimientos matemáticos por los que europeos se  llevaron el crédito siglos después - BBC News Mundo">
            <a:extLst>
              <a:ext uri="{FF2B5EF4-FFF2-40B4-BE49-F238E27FC236}">
                <a16:creationId xmlns:a16="http://schemas.microsoft.com/office/drawing/2014/main" id="{D6704DE6-CAC8-5B17-D8B9-41840B3C1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985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3" name="Freeform 3"/>
          <p:cNvSpPr/>
          <p:nvPr/>
        </p:nvSpPr>
        <p:spPr>
          <a:xfrm>
            <a:off x="2506516" y="854975"/>
            <a:ext cx="13274967" cy="8187198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5" name="Freeform 5"/>
          <p:cNvSpPr/>
          <p:nvPr/>
        </p:nvSpPr>
        <p:spPr>
          <a:xfrm rot="4091110">
            <a:off x="15705555" y="-1038598"/>
            <a:ext cx="3942727" cy="4114800"/>
          </a:xfrm>
          <a:custGeom>
            <a:avLst/>
            <a:gdLst/>
            <a:ahLst/>
            <a:cxnLst/>
            <a:rect l="l" t="t" r="r" b="b"/>
            <a:pathLst>
              <a:path w="3942727" h="4114800">
                <a:moveTo>
                  <a:pt x="0" y="0"/>
                </a:moveTo>
                <a:lnTo>
                  <a:pt x="3942726" y="0"/>
                </a:lnTo>
                <a:lnTo>
                  <a:pt x="39427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6" name="TextBox 6"/>
          <p:cNvSpPr txBox="1"/>
          <p:nvPr/>
        </p:nvSpPr>
        <p:spPr>
          <a:xfrm>
            <a:off x="2325051" y="926048"/>
            <a:ext cx="13637896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s-MX" sz="5500" dirty="0">
                <a:solidFill>
                  <a:srgbClr val="00A8A6"/>
                </a:solidFill>
                <a:latin typeface="Lulu Font TH"/>
                <a:cs typeface="Lulu Font TH"/>
              </a:rPr>
              <a:t>3.</a:t>
            </a:r>
          </a:p>
          <a:p>
            <a:pPr lvl="0" algn="ctr"/>
            <a:r>
              <a:rPr lang="es-MX" sz="5500" dirty="0">
                <a:solidFill>
                  <a:srgbClr val="00A8A6"/>
                </a:solidFill>
                <a:latin typeface="Lulu Font TH"/>
                <a:cs typeface="Lulu Font TH"/>
              </a:rPr>
              <a:t>Los niños y niñas como sujetos teológicos</a:t>
            </a:r>
            <a:endParaRPr lang="en-US" sz="5500" dirty="0">
              <a:solidFill>
                <a:srgbClr val="00A8A6"/>
              </a:solidFill>
              <a:latin typeface="Lulu Font TH"/>
              <a:ea typeface="Lulu Font TH"/>
              <a:cs typeface="Lulu Font TH"/>
              <a:sym typeface="Lulu Font TH"/>
            </a:endParaRPr>
          </a:p>
        </p:txBody>
      </p:sp>
      <p:sp>
        <p:nvSpPr>
          <p:cNvPr id="7" name="Freeform 7"/>
          <p:cNvSpPr/>
          <p:nvPr/>
        </p:nvSpPr>
        <p:spPr>
          <a:xfrm rot="19904149">
            <a:off x="294174" y="2104546"/>
            <a:ext cx="3582055" cy="2534304"/>
          </a:xfrm>
          <a:custGeom>
            <a:avLst/>
            <a:gdLst/>
            <a:ahLst/>
            <a:cxnLst/>
            <a:rect l="l" t="t" r="r" b="b"/>
            <a:pathLst>
              <a:path w="3582055" h="2534304">
                <a:moveTo>
                  <a:pt x="0" y="0"/>
                </a:moveTo>
                <a:lnTo>
                  <a:pt x="3582055" y="0"/>
                </a:lnTo>
                <a:lnTo>
                  <a:pt x="3582055" y="2534304"/>
                </a:lnTo>
                <a:lnTo>
                  <a:pt x="0" y="2534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8" name="Freeform 8"/>
          <p:cNvSpPr/>
          <p:nvPr/>
        </p:nvSpPr>
        <p:spPr>
          <a:xfrm>
            <a:off x="1143495" y="7369396"/>
            <a:ext cx="2363111" cy="2354249"/>
          </a:xfrm>
          <a:custGeom>
            <a:avLst/>
            <a:gdLst/>
            <a:ahLst/>
            <a:cxnLst/>
            <a:rect l="l" t="t" r="r" b="b"/>
            <a:pathLst>
              <a:path w="2363111" h="2354249">
                <a:moveTo>
                  <a:pt x="0" y="0"/>
                </a:moveTo>
                <a:lnTo>
                  <a:pt x="2363111" y="0"/>
                </a:lnTo>
                <a:lnTo>
                  <a:pt x="2363111" y="2354249"/>
                </a:lnTo>
                <a:lnTo>
                  <a:pt x="0" y="23542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9" name="Freeform 9"/>
          <p:cNvSpPr/>
          <p:nvPr/>
        </p:nvSpPr>
        <p:spPr>
          <a:xfrm>
            <a:off x="13838462" y="7320120"/>
            <a:ext cx="4176495" cy="3849328"/>
          </a:xfrm>
          <a:custGeom>
            <a:avLst/>
            <a:gdLst/>
            <a:ahLst/>
            <a:cxnLst/>
            <a:rect l="l" t="t" r="r" b="b"/>
            <a:pathLst>
              <a:path w="5411640" h="4782537">
                <a:moveTo>
                  <a:pt x="0" y="0"/>
                </a:moveTo>
                <a:lnTo>
                  <a:pt x="5411639" y="0"/>
                </a:lnTo>
                <a:lnTo>
                  <a:pt x="5411639" y="4782537"/>
                </a:lnTo>
                <a:lnTo>
                  <a:pt x="0" y="47825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AF31C373-9A2E-EB2A-252E-83203CDBCEDC}"/>
              </a:ext>
            </a:extLst>
          </p:cNvPr>
          <p:cNvSpPr txBox="1"/>
          <p:nvPr/>
        </p:nvSpPr>
        <p:spPr>
          <a:xfrm>
            <a:off x="3086099" y="2945167"/>
            <a:ext cx="11752453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MX" sz="2800" b="1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Marcos 9.35-37 </a:t>
            </a:r>
            <a:r>
              <a:rPr lang="es-MX" sz="2800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refleja cómo Jesús ubica a los niños como metáfora del reino y el lugar activo que ellos tienen. 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MX" sz="2800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Todo lo que los seguidores de Jesús habían vivido, todo aquello de lo que se alegraban y gloriaban, había sido escondido de los sabios, los entendidos de la ley y los líderes religiosos de la época y fue revelado a los niños y niñas.</a:t>
            </a:r>
          </a:p>
          <a:p>
            <a:pPr marL="971550" lvl="1" indent="-514350">
              <a:buFont typeface="+mj-lt"/>
              <a:buAutoNum type="arabicPeriod"/>
            </a:pPr>
            <a:endParaRPr lang="es-MX" sz="2800" dirty="0">
              <a:solidFill>
                <a:srgbClr val="3D3D3D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s-MX" sz="2800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Desde este contexto, hay que entender que los niños y niñas se concebían como «voz de la divinidad», tanto en la tradición judía como en la religiosidad de la antigüedad grecorromana.</a:t>
            </a:r>
            <a:endParaRPr lang="es-EC" sz="2800" dirty="0">
              <a:solidFill>
                <a:srgbClr val="3D3D3D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endParaRPr lang="es-EC" sz="2800" dirty="0">
              <a:solidFill>
                <a:srgbClr val="3D3D3D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s-MX" sz="2800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En este relato Jesús contrapone dos lógicas: la de los sabios y entendidos –adultos, supuestos conocedores de todos los detalles e intérpretes autorizados de los documentos religiosos- y la de los niños y las niñas.</a:t>
            </a:r>
            <a:endParaRPr lang="es-EC" sz="2800" dirty="0">
              <a:solidFill>
                <a:srgbClr val="3D3D3D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s-EC" sz="2800" dirty="0">
              <a:solidFill>
                <a:srgbClr val="3D3D3D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s-EC" sz="2800" dirty="0">
              <a:solidFill>
                <a:srgbClr val="3D3D3D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174E6F-3F13-C203-414B-70C4E4A8A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D69719A-91AB-5D41-E870-32FE55CF0546}"/>
              </a:ext>
            </a:extLst>
          </p:cNvPr>
          <p:cNvSpPr/>
          <p:nvPr/>
        </p:nvSpPr>
        <p:spPr>
          <a:xfrm rot="-8762187">
            <a:off x="13171658" y="1521379"/>
            <a:ext cx="7315200" cy="3023229"/>
          </a:xfrm>
          <a:custGeom>
            <a:avLst/>
            <a:gdLst/>
            <a:ahLst/>
            <a:cxnLst/>
            <a:rect l="l" t="t" r="r" b="b"/>
            <a:pathLst>
              <a:path w="7315200" h="3023229">
                <a:moveTo>
                  <a:pt x="0" y="0"/>
                </a:moveTo>
                <a:lnTo>
                  <a:pt x="7315200" y="0"/>
                </a:lnTo>
                <a:lnTo>
                  <a:pt x="7315200" y="3023229"/>
                </a:lnTo>
                <a:lnTo>
                  <a:pt x="0" y="30232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21CEE07-B911-0C16-2AF4-3E5277AA78A5}"/>
              </a:ext>
            </a:extLst>
          </p:cNvPr>
          <p:cNvSpPr/>
          <p:nvPr/>
        </p:nvSpPr>
        <p:spPr>
          <a:xfrm>
            <a:off x="2506516" y="854974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7EDA092-67EC-6F4D-0E8C-BF9B83C1A1A1}"/>
              </a:ext>
            </a:extLst>
          </p:cNvPr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05A8E99-2C81-94FD-F7A0-4E09579C1773}"/>
              </a:ext>
            </a:extLst>
          </p:cNvPr>
          <p:cNvSpPr/>
          <p:nvPr/>
        </p:nvSpPr>
        <p:spPr>
          <a:xfrm rot="-829507">
            <a:off x="-578014" y="23277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83325D8-E381-8D3F-36F9-B90E7ADEAAF0}"/>
              </a:ext>
            </a:extLst>
          </p:cNvPr>
          <p:cNvGrpSpPr/>
          <p:nvPr/>
        </p:nvGrpSpPr>
        <p:grpSpPr>
          <a:xfrm>
            <a:off x="3078856" y="4017400"/>
            <a:ext cx="3491552" cy="3771052"/>
            <a:chOff x="0" y="0"/>
            <a:chExt cx="919586" cy="65870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C74E67D-55C5-AF93-912D-AECBB36AAD50}"/>
                </a:ext>
              </a:extLst>
            </p:cNvPr>
            <p:cNvSpPr/>
            <p:nvPr/>
          </p:nvSpPr>
          <p:spPr>
            <a:xfrm>
              <a:off x="0" y="0"/>
              <a:ext cx="919586" cy="658703"/>
            </a:xfrm>
            <a:custGeom>
              <a:avLst/>
              <a:gdLst/>
              <a:ahLst/>
              <a:cxnLst/>
              <a:rect l="l" t="t" r="r" b="b"/>
              <a:pathLst>
                <a:path w="919586" h="658703">
                  <a:moveTo>
                    <a:pt x="95345" y="0"/>
                  </a:moveTo>
                  <a:lnTo>
                    <a:pt x="824241" y="0"/>
                  </a:lnTo>
                  <a:cubicBezTo>
                    <a:pt x="849528" y="0"/>
                    <a:pt x="873779" y="10045"/>
                    <a:pt x="891660" y="27926"/>
                  </a:cubicBezTo>
                  <a:cubicBezTo>
                    <a:pt x="909541" y="45807"/>
                    <a:pt x="919586" y="70058"/>
                    <a:pt x="919586" y="95345"/>
                  </a:cubicBezTo>
                  <a:lnTo>
                    <a:pt x="919586" y="563358"/>
                  </a:lnTo>
                  <a:cubicBezTo>
                    <a:pt x="919586" y="588645"/>
                    <a:pt x="909541" y="612897"/>
                    <a:pt x="891660" y="630777"/>
                  </a:cubicBezTo>
                  <a:cubicBezTo>
                    <a:pt x="873779" y="648658"/>
                    <a:pt x="849528" y="658703"/>
                    <a:pt x="824241" y="658703"/>
                  </a:cubicBezTo>
                  <a:lnTo>
                    <a:pt x="95345" y="658703"/>
                  </a:lnTo>
                  <a:cubicBezTo>
                    <a:pt x="70058" y="658703"/>
                    <a:pt x="45807" y="648658"/>
                    <a:pt x="27926" y="630777"/>
                  </a:cubicBezTo>
                  <a:cubicBezTo>
                    <a:pt x="10045" y="612897"/>
                    <a:pt x="0" y="588645"/>
                    <a:pt x="0" y="563358"/>
                  </a:cubicBezTo>
                  <a:lnTo>
                    <a:pt x="0" y="95345"/>
                  </a:lnTo>
                  <a:cubicBezTo>
                    <a:pt x="0" y="70058"/>
                    <a:pt x="10045" y="45807"/>
                    <a:pt x="27926" y="27926"/>
                  </a:cubicBezTo>
                  <a:cubicBezTo>
                    <a:pt x="45807" y="10045"/>
                    <a:pt x="70058" y="0"/>
                    <a:pt x="95345" y="0"/>
                  </a:cubicBezTo>
                  <a:close/>
                </a:path>
              </a:pathLst>
            </a:custGeom>
            <a:solidFill>
              <a:srgbClr val="FFF76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_tradnl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74090C1-AD9E-0438-D079-0F98D2568D70}"/>
                </a:ext>
              </a:extLst>
            </p:cNvPr>
            <p:cNvSpPr txBox="1"/>
            <p:nvPr/>
          </p:nvSpPr>
          <p:spPr>
            <a:xfrm>
              <a:off x="0" y="-38100"/>
              <a:ext cx="919586" cy="696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789F0A9C-51BF-CACC-1FB1-DA5991E83A65}"/>
              </a:ext>
            </a:extLst>
          </p:cNvPr>
          <p:cNvSpPr/>
          <p:nvPr/>
        </p:nvSpPr>
        <p:spPr>
          <a:xfrm>
            <a:off x="929030" y="6020507"/>
            <a:ext cx="2216575" cy="3846552"/>
          </a:xfrm>
          <a:custGeom>
            <a:avLst/>
            <a:gdLst/>
            <a:ahLst/>
            <a:cxnLst/>
            <a:rect l="l" t="t" r="r" b="b"/>
            <a:pathLst>
              <a:path w="2216575" h="3846552">
                <a:moveTo>
                  <a:pt x="0" y="0"/>
                </a:moveTo>
                <a:lnTo>
                  <a:pt x="2216576" y="0"/>
                </a:lnTo>
                <a:lnTo>
                  <a:pt x="2216576" y="3846552"/>
                </a:lnTo>
                <a:lnTo>
                  <a:pt x="0" y="38465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547703B-0A3B-C0CF-60EC-BB2448ABCA23}"/>
              </a:ext>
            </a:extLst>
          </p:cNvPr>
          <p:cNvSpPr/>
          <p:nvPr/>
        </p:nvSpPr>
        <p:spPr>
          <a:xfrm rot="1033405">
            <a:off x="15688698" y="6213053"/>
            <a:ext cx="2173124" cy="2913297"/>
          </a:xfrm>
          <a:custGeom>
            <a:avLst/>
            <a:gdLst/>
            <a:ahLst/>
            <a:cxnLst/>
            <a:rect l="l" t="t" r="r" b="b"/>
            <a:pathLst>
              <a:path w="2774702" h="3484712">
                <a:moveTo>
                  <a:pt x="0" y="0"/>
                </a:moveTo>
                <a:lnTo>
                  <a:pt x="2774702" y="0"/>
                </a:lnTo>
                <a:lnTo>
                  <a:pt x="2774702" y="3484712"/>
                </a:lnTo>
                <a:lnTo>
                  <a:pt x="0" y="34847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E7ADC62B-2550-D8C1-A3DE-1D8D02DD1D63}"/>
              </a:ext>
            </a:extLst>
          </p:cNvPr>
          <p:cNvSpPr/>
          <p:nvPr/>
        </p:nvSpPr>
        <p:spPr>
          <a:xfrm rot="1048390">
            <a:off x="16220894" y="921719"/>
            <a:ext cx="2670814" cy="2519945"/>
          </a:xfrm>
          <a:custGeom>
            <a:avLst/>
            <a:gdLst/>
            <a:ahLst/>
            <a:cxnLst/>
            <a:rect l="l" t="t" r="r" b="b"/>
            <a:pathLst>
              <a:path w="3717078" h="3154870">
                <a:moveTo>
                  <a:pt x="0" y="0"/>
                </a:moveTo>
                <a:lnTo>
                  <a:pt x="3717078" y="0"/>
                </a:lnTo>
                <a:lnTo>
                  <a:pt x="3717078" y="3154870"/>
                </a:lnTo>
                <a:lnTo>
                  <a:pt x="0" y="31548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E53A298A-FC8A-1DC1-F43F-919844825245}"/>
              </a:ext>
            </a:extLst>
          </p:cNvPr>
          <p:cNvSpPr/>
          <p:nvPr/>
        </p:nvSpPr>
        <p:spPr>
          <a:xfrm rot="1329033">
            <a:off x="3239877" y="1654922"/>
            <a:ext cx="1813481" cy="1836859"/>
          </a:xfrm>
          <a:custGeom>
            <a:avLst/>
            <a:gdLst/>
            <a:ahLst/>
            <a:cxnLst/>
            <a:rect l="l" t="t" r="r" b="b"/>
            <a:pathLst>
              <a:path w="1813481" h="1836859">
                <a:moveTo>
                  <a:pt x="0" y="0"/>
                </a:moveTo>
                <a:lnTo>
                  <a:pt x="1813481" y="0"/>
                </a:lnTo>
                <a:lnTo>
                  <a:pt x="1813481" y="1836859"/>
                </a:lnTo>
                <a:lnTo>
                  <a:pt x="0" y="18368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9EE7A7AC-7878-C37C-A9F3-32C0CA012992}"/>
              </a:ext>
            </a:extLst>
          </p:cNvPr>
          <p:cNvSpPr/>
          <p:nvPr/>
        </p:nvSpPr>
        <p:spPr>
          <a:xfrm>
            <a:off x="827489" y="3015196"/>
            <a:ext cx="2133023" cy="2128304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9EF11349-0EF2-0F0F-CFF9-8FE87AD641BF}"/>
              </a:ext>
            </a:extLst>
          </p:cNvPr>
          <p:cNvSpPr/>
          <p:nvPr/>
        </p:nvSpPr>
        <p:spPr>
          <a:xfrm rot="-481030">
            <a:off x="512936" y="243032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E4FDBE44-12CB-768C-6D48-4ECE114104A7}"/>
              </a:ext>
            </a:extLst>
          </p:cNvPr>
          <p:cNvSpPr txBox="1"/>
          <p:nvPr/>
        </p:nvSpPr>
        <p:spPr>
          <a:xfrm>
            <a:off x="5103742" y="1128731"/>
            <a:ext cx="100584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sz="6000" dirty="0">
                <a:solidFill>
                  <a:srgbClr val="00A8A6"/>
                </a:solidFill>
                <a:latin typeface="Lulu Font TH"/>
                <a:ea typeface="Lulu Font TH"/>
                <a:cs typeface="Lulu Font TH"/>
                <a:sym typeface="Lulu Font TH"/>
              </a:rPr>
              <a:t>Para </a:t>
            </a:r>
            <a:r>
              <a:rPr lang="en-US" sz="6000" dirty="0" err="1">
                <a:solidFill>
                  <a:srgbClr val="00A8A6"/>
                </a:solidFill>
                <a:latin typeface="Lulu Font TH"/>
                <a:ea typeface="Lulu Font TH"/>
                <a:cs typeface="Lulu Font TH"/>
                <a:sym typeface="Lulu Font TH"/>
              </a:rPr>
              <a:t>nuestros</a:t>
            </a:r>
            <a:r>
              <a:rPr lang="en-US" sz="6000" dirty="0">
                <a:solidFill>
                  <a:srgbClr val="00A8A6"/>
                </a:solidFill>
                <a:latin typeface="Lulu Font TH"/>
                <a:ea typeface="Lulu Font TH"/>
                <a:cs typeface="Lulu Font TH"/>
                <a:sym typeface="Lulu Font TH"/>
              </a:rPr>
              <a:t> </a:t>
            </a:r>
          </a:p>
          <a:p>
            <a:pPr marL="0" lvl="0" indent="0" algn="ctr"/>
            <a:r>
              <a:rPr lang="en-US" sz="6000" dirty="0" err="1">
                <a:solidFill>
                  <a:srgbClr val="00A8A6"/>
                </a:solidFill>
                <a:latin typeface="Lulu Font TH"/>
                <a:ea typeface="Lulu Font TH"/>
                <a:cs typeface="Lulu Font TH"/>
                <a:sym typeface="Lulu Font TH"/>
              </a:rPr>
              <a:t>contextos</a:t>
            </a:r>
            <a:r>
              <a:rPr lang="en-US" sz="6000" dirty="0">
                <a:solidFill>
                  <a:srgbClr val="00A8A6"/>
                </a:solidFill>
                <a:latin typeface="Lulu Font TH"/>
                <a:ea typeface="Lulu Font TH"/>
                <a:cs typeface="Lulu Font TH"/>
                <a:sym typeface="Lulu Font TH"/>
              </a:rPr>
              <a:t> locales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20B89534-98D5-0381-1272-6C8E7BF5D906}"/>
              </a:ext>
            </a:extLst>
          </p:cNvPr>
          <p:cNvSpPr txBox="1"/>
          <p:nvPr/>
        </p:nvSpPr>
        <p:spPr>
          <a:xfrm>
            <a:off x="3200270" y="4293137"/>
            <a:ext cx="2997611" cy="2601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7"/>
              </a:lnSpc>
              <a:spcBef>
                <a:spcPct val="0"/>
              </a:spcBef>
            </a:pPr>
            <a:r>
              <a:rPr lang="es-MX" sz="2800" dirty="0"/>
              <a:t>1. ¿Cuál es la valoración que prevalece con respecto a la niñez, la adolescencia y la juventud? </a:t>
            </a:r>
            <a:endParaRPr lang="es-EC" sz="2800" dirty="0"/>
          </a:p>
        </p:txBody>
      </p:sp>
      <p:grpSp>
        <p:nvGrpSpPr>
          <p:cNvPr id="26" name="Group 6">
            <a:extLst>
              <a:ext uri="{FF2B5EF4-FFF2-40B4-BE49-F238E27FC236}">
                <a16:creationId xmlns:a16="http://schemas.microsoft.com/office/drawing/2014/main" id="{32B1117B-6AA9-D50C-23AA-ADB6DEB29589}"/>
              </a:ext>
            </a:extLst>
          </p:cNvPr>
          <p:cNvGrpSpPr/>
          <p:nvPr/>
        </p:nvGrpSpPr>
        <p:grpSpPr>
          <a:xfrm>
            <a:off x="6886195" y="3952524"/>
            <a:ext cx="3491552" cy="3951409"/>
            <a:chOff x="0" y="0"/>
            <a:chExt cx="919586" cy="658703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28FC994B-C421-F070-4CF6-6D234F2EF994}"/>
                </a:ext>
              </a:extLst>
            </p:cNvPr>
            <p:cNvSpPr/>
            <p:nvPr/>
          </p:nvSpPr>
          <p:spPr>
            <a:xfrm>
              <a:off x="0" y="0"/>
              <a:ext cx="919586" cy="658703"/>
            </a:xfrm>
            <a:custGeom>
              <a:avLst/>
              <a:gdLst/>
              <a:ahLst/>
              <a:cxnLst/>
              <a:rect l="l" t="t" r="r" b="b"/>
              <a:pathLst>
                <a:path w="919586" h="658703">
                  <a:moveTo>
                    <a:pt x="95345" y="0"/>
                  </a:moveTo>
                  <a:lnTo>
                    <a:pt x="824241" y="0"/>
                  </a:lnTo>
                  <a:cubicBezTo>
                    <a:pt x="849528" y="0"/>
                    <a:pt x="873779" y="10045"/>
                    <a:pt x="891660" y="27926"/>
                  </a:cubicBezTo>
                  <a:cubicBezTo>
                    <a:pt x="909541" y="45807"/>
                    <a:pt x="919586" y="70058"/>
                    <a:pt x="919586" y="95345"/>
                  </a:cubicBezTo>
                  <a:lnTo>
                    <a:pt x="919586" y="563358"/>
                  </a:lnTo>
                  <a:cubicBezTo>
                    <a:pt x="919586" y="588645"/>
                    <a:pt x="909541" y="612897"/>
                    <a:pt x="891660" y="630777"/>
                  </a:cubicBezTo>
                  <a:cubicBezTo>
                    <a:pt x="873779" y="648658"/>
                    <a:pt x="849528" y="658703"/>
                    <a:pt x="824241" y="658703"/>
                  </a:cubicBezTo>
                  <a:lnTo>
                    <a:pt x="95345" y="658703"/>
                  </a:lnTo>
                  <a:cubicBezTo>
                    <a:pt x="70058" y="658703"/>
                    <a:pt x="45807" y="648658"/>
                    <a:pt x="27926" y="630777"/>
                  </a:cubicBezTo>
                  <a:cubicBezTo>
                    <a:pt x="10045" y="612897"/>
                    <a:pt x="0" y="588645"/>
                    <a:pt x="0" y="563358"/>
                  </a:cubicBezTo>
                  <a:lnTo>
                    <a:pt x="0" y="95345"/>
                  </a:lnTo>
                  <a:cubicBezTo>
                    <a:pt x="0" y="70058"/>
                    <a:pt x="10045" y="45807"/>
                    <a:pt x="27926" y="27926"/>
                  </a:cubicBezTo>
                  <a:cubicBezTo>
                    <a:pt x="45807" y="10045"/>
                    <a:pt x="70058" y="0"/>
                    <a:pt x="95345" y="0"/>
                  </a:cubicBezTo>
                  <a:close/>
                </a:path>
              </a:pathLst>
            </a:custGeom>
            <a:solidFill>
              <a:srgbClr val="FFF76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72A190A5-A034-AEF3-6BF2-0225FBE17FB8}"/>
                </a:ext>
              </a:extLst>
            </p:cNvPr>
            <p:cNvSpPr txBox="1"/>
            <p:nvPr/>
          </p:nvSpPr>
          <p:spPr>
            <a:xfrm>
              <a:off x="0" y="-38100"/>
              <a:ext cx="919586" cy="696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05FD1106-9D52-BF23-A127-440FDA2546D9}"/>
              </a:ext>
            </a:extLst>
          </p:cNvPr>
          <p:cNvSpPr txBox="1"/>
          <p:nvPr/>
        </p:nvSpPr>
        <p:spPr>
          <a:xfrm>
            <a:off x="7203254" y="4371690"/>
            <a:ext cx="2920309" cy="3027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ts val="3417"/>
              </a:lnSpc>
              <a:spcBef>
                <a:spcPct val="0"/>
              </a:spcBef>
            </a:pPr>
            <a:r>
              <a:rPr lang="es-MX" sz="2500" dirty="0"/>
              <a:t>2. ¿Existen en nuestra realidad eclesial o civil experiencias en donde se valore e integre de forma respetuosa a la niñez, la población adolescente y joven?</a:t>
            </a:r>
            <a:endParaRPr lang="en-US" sz="2500" dirty="0">
              <a:solidFill>
                <a:srgbClr val="3D3D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9" name="Group 6">
            <a:extLst>
              <a:ext uri="{FF2B5EF4-FFF2-40B4-BE49-F238E27FC236}">
                <a16:creationId xmlns:a16="http://schemas.microsoft.com/office/drawing/2014/main" id="{933C2A9C-C18F-12EE-2AF2-A9C6BC601B12}"/>
              </a:ext>
            </a:extLst>
          </p:cNvPr>
          <p:cNvGrpSpPr/>
          <p:nvPr/>
        </p:nvGrpSpPr>
        <p:grpSpPr>
          <a:xfrm>
            <a:off x="10653868" y="3697817"/>
            <a:ext cx="3806355" cy="5434444"/>
            <a:chOff x="0" y="-38100"/>
            <a:chExt cx="919586" cy="696803"/>
          </a:xfrm>
        </p:grpSpPr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6C48EA89-AD94-C156-1689-00A75E5C1D81}"/>
                </a:ext>
              </a:extLst>
            </p:cNvPr>
            <p:cNvSpPr/>
            <p:nvPr/>
          </p:nvSpPr>
          <p:spPr>
            <a:xfrm>
              <a:off x="0" y="0"/>
              <a:ext cx="919586" cy="506649"/>
            </a:xfrm>
            <a:custGeom>
              <a:avLst/>
              <a:gdLst/>
              <a:ahLst/>
              <a:cxnLst/>
              <a:rect l="l" t="t" r="r" b="b"/>
              <a:pathLst>
                <a:path w="919586" h="658703">
                  <a:moveTo>
                    <a:pt x="95345" y="0"/>
                  </a:moveTo>
                  <a:lnTo>
                    <a:pt x="824241" y="0"/>
                  </a:lnTo>
                  <a:cubicBezTo>
                    <a:pt x="849528" y="0"/>
                    <a:pt x="873779" y="10045"/>
                    <a:pt x="891660" y="27926"/>
                  </a:cubicBezTo>
                  <a:cubicBezTo>
                    <a:pt x="909541" y="45807"/>
                    <a:pt x="919586" y="70058"/>
                    <a:pt x="919586" y="95345"/>
                  </a:cubicBezTo>
                  <a:lnTo>
                    <a:pt x="919586" y="563358"/>
                  </a:lnTo>
                  <a:cubicBezTo>
                    <a:pt x="919586" y="588645"/>
                    <a:pt x="909541" y="612897"/>
                    <a:pt x="891660" y="630777"/>
                  </a:cubicBezTo>
                  <a:cubicBezTo>
                    <a:pt x="873779" y="648658"/>
                    <a:pt x="849528" y="658703"/>
                    <a:pt x="824241" y="658703"/>
                  </a:cubicBezTo>
                  <a:lnTo>
                    <a:pt x="95345" y="658703"/>
                  </a:lnTo>
                  <a:cubicBezTo>
                    <a:pt x="70058" y="658703"/>
                    <a:pt x="45807" y="648658"/>
                    <a:pt x="27926" y="630777"/>
                  </a:cubicBezTo>
                  <a:cubicBezTo>
                    <a:pt x="10045" y="612897"/>
                    <a:pt x="0" y="588645"/>
                    <a:pt x="0" y="563358"/>
                  </a:cubicBezTo>
                  <a:lnTo>
                    <a:pt x="0" y="95345"/>
                  </a:lnTo>
                  <a:cubicBezTo>
                    <a:pt x="0" y="70058"/>
                    <a:pt x="10045" y="45807"/>
                    <a:pt x="27926" y="27926"/>
                  </a:cubicBezTo>
                  <a:cubicBezTo>
                    <a:pt x="45807" y="10045"/>
                    <a:pt x="70058" y="0"/>
                    <a:pt x="95345" y="0"/>
                  </a:cubicBezTo>
                  <a:close/>
                </a:path>
              </a:pathLst>
            </a:custGeom>
            <a:solidFill>
              <a:srgbClr val="FFF76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ES_tradnl"/>
            </a:p>
          </p:txBody>
        </p:sp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41478182-7C6F-D98E-8BC5-CA56B2FECDE1}"/>
                </a:ext>
              </a:extLst>
            </p:cNvPr>
            <p:cNvSpPr txBox="1"/>
            <p:nvPr/>
          </p:nvSpPr>
          <p:spPr>
            <a:xfrm>
              <a:off x="0" y="-38100"/>
              <a:ext cx="919586" cy="6968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24">
            <a:extLst>
              <a:ext uri="{FF2B5EF4-FFF2-40B4-BE49-F238E27FC236}">
                <a16:creationId xmlns:a16="http://schemas.microsoft.com/office/drawing/2014/main" id="{F411849B-E5CF-6334-008F-BE87A0B3A191}"/>
              </a:ext>
            </a:extLst>
          </p:cNvPr>
          <p:cNvSpPr txBox="1"/>
          <p:nvPr/>
        </p:nvSpPr>
        <p:spPr>
          <a:xfrm>
            <a:off x="10807952" y="4293137"/>
            <a:ext cx="3520312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MX" sz="2800" dirty="0"/>
              <a:t>3. ¿Qué podemos hacer para reconocer, valorar, impulsar e integrar los aportes de la</a:t>
            </a:r>
            <a:r>
              <a:rPr lang="es-EC" sz="2800" dirty="0"/>
              <a:t> </a:t>
            </a:r>
            <a:r>
              <a:rPr lang="es-MX" sz="2800" dirty="0"/>
              <a:t>niñez, la adolescencia y la juventud?</a:t>
            </a:r>
            <a:endParaRPr lang="en-US" sz="2800" dirty="0">
              <a:solidFill>
                <a:srgbClr val="3D3D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05399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457">
            <a:off x="746089" y="3703160"/>
            <a:ext cx="16868137" cy="5486356"/>
          </a:xfrm>
          <a:custGeom>
            <a:avLst/>
            <a:gdLst/>
            <a:ahLst/>
            <a:cxnLst/>
            <a:rect l="l" t="t" r="r" b="b"/>
            <a:pathLst>
              <a:path w="16868137" h="5486356">
                <a:moveTo>
                  <a:pt x="0" y="0"/>
                </a:moveTo>
                <a:lnTo>
                  <a:pt x="16868137" y="0"/>
                </a:lnTo>
                <a:lnTo>
                  <a:pt x="16868137" y="5486355"/>
                </a:lnTo>
                <a:lnTo>
                  <a:pt x="0" y="5486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3" name="Freeform 3"/>
          <p:cNvSpPr/>
          <p:nvPr/>
        </p:nvSpPr>
        <p:spPr>
          <a:xfrm>
            <a:off x="-1262289" y="4458820"/>
            <a:ext cx="3911992" cy="4548828"/>
          </a:xfrm>
          <a:custGeom>
            <a:avLst/>
            <a:gdLst/>
            <a:ahLst/>
            <a:cxnLst/>
            <a:rect l="l" t="t" r="r" b="b"/>
            <a:pathLst>
              <a:path w="3911992" h="4548828">
                <a:moveTo>
                  <a:pt x="0" y="0"/>
                </a:moveTo>
                <a:lnTo>
                  <a:pt x="3911992" y="0"/>
                </a:lnTo>
                <a:lnTo>
                  <a:pt x="3911992" y="4548828"/>
                </a:lnTo>
                <a:lnTo>
                  <a:pt x="0" y="4548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4" name="Freeform 4"/>
          <p:cNvSpPr/>
          <p:nvPr/>
        </p:nvSpPr>
        <p:spPr>
          <a:xfrm>
            <a:off x="15946139" y="4171923"/>
            <a:ext cx="3911992" cy="4548828"/>
          </a:xfrm>
          <a:custGeom>
            <a:avLst/>
            <a:gdLst/>
            <a:ahLst/>
            <a:cxnLst/>
            <a:rect l="l" t="t" r="r" b="b"/>
            <a:pathLst>
              <a:path w="3911992" h="4548828">
                <a:moveTo>
                  <a:pt x="0" y="0"/>
                </a:moveTo>
                <a:lnTo>
                  <a:pt x="3911993" y="0"/>
                </a:lnTo>
                <a:lnTo>
                  <a:pt x="3911993" y="4548829"/>
                </a:lnTo>
                <a:lnTo>
                  <a:pt x="0" y="45488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5" name="Freeform 5"/>
          <p:cNvSpPr/>
          <p:nvPr/>
        </p:nvSpPr>
        <p:spPr>
          <a:xfrm rot="264327">
            <a:off x="1708" y="10239638"/>
            <a:ext cx="38429" cy="45954"/>
          </a:xfrm>
          <a:custGeom>
            <a:avLst/>
            <a:gdLst/>
            <a:ahLst/>
            <a:cxnLst/>
            <a:rect l="l" t="t" r="r" b="b"/>
            <a:pathLst>
              <a:path w="38429" h="45954">
                <a:moveTo>
                  <a:pt x="0" y="0"/>
                </a:moveTo>
                <a:lnTo>
                  <a:pt x="38429" y="0"/>
                </a:lnTo>
                <a:lnTo>
                  <a:pt x="38429" y="45954"/>
                </a:lnTo>
                <a:lnTo>
                  <a:pt x="0" y="459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6" name="Freeform 6"/>
          <p:cNvSpPr/>
          <p:nvPr/>
        </p:nvSpPr>
        <p:spPr>
          <a:xfrm>
            <a:off x="-2019925" y="7363808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5" y="0"/>
                </a:lnTo>
                <a:lnTo>
                  <a:pt x="21754165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7" name="Freeform 7"/>
          <p:cNvSpPr/>
          <p:nvPr/>
        </p:nvSpPr>
        <p:spPr>
          <a:xfrm>
            <a:off x="-716068" y="930358"/>
            <a:ext cx="6084088" cy="2410820"/>
          </a:xfrm>
          <a:custGeom>
            <a:avLst/>
            <a:gdLst/>
            <a:ahLst/>
            <a:cxnLst/>
            <a:rect l="l" t="t" r="r" b="b"/>
            <a:pathLst>
              <a:path w="6084088" h="2410820">
                <a:moveTo>
                  <a:pt x="0" y="0"/>
                </a:moveTo>
                <a:lnTo>
                  <a:pt x="6084088" y="0"/>
                </a:lnTo>
                <a:lnTo>
                  <a:pt x="6084088" y="2410820"/>
                </a:lnTo>
                <a:lnTo>
                  <a:pt x="0" y="24108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8" name="Freeform 8"/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9" name="Freeform 9"/>
          <p:cNvSpPr/>
          <p:nvPr/>
        </p:nvSpPr>
        <p:spPr>
          <a:xfrm rot="-101457">
            <a:off x="2710576" y="1863176"/>
            <a:ext cx="13287966" cy="4321906"/>
          </a:xfrm>
          <a:custGeom>
            <a:avLst/>
            <a:gdLst/>
            <a:ahLst/>
            <a:cxnLst/>
            <a:rect l="l" t="t" r="r" b="b"/>
            <a:pathLst>
              <a:path w="13287966" h="4321906">
                <a:moveTo>
                  <a:pt x="0" y="0"/>
                </a:moveTo>
                <a:lnTo>
                  <a:pt x="13287966" y="0"/>
                </a:lnTo>
                <a:lnTo>
                  <a:pt x="13287966" y="4321906"/>
                </a:lnTo>
                <a:lnTo>
                  <a:pt x="0" y="4321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0" name="Freeform 10"/>
          <p:cNvSpPr/>
          <p:nvPr/>
        </p:nvSpPr>
        <p:spPr>
          <a:xfrm>
            <a:off x="3946208" y="6499459"/>
            <a:ext cx="10703426" cy="3277924"/>
          </a:xfrm>
          <a:custGeom>
            <a:avLst/>
            <a:gdLst/>
            <a:ahLst/>
            <a:cxnLst/>
            <a:rect l="l" t="t" r="r" b="b"/>
            <a:pathLst>
              <a:path w="10703426" h="3277924">
                <a:moveTo>
                  <a:pt x="0" y="0"/>
                </a:moveTo>
                <a:lnTo>
                  <a:pt x="10703426" y="0"/>
                </a:lnTo>
                <a:lnTo>
                  <a:pt x="10703426" y="3277924"/>
                </a:lnTo>
                <a:lnTo>
                  <a:pt x="0" y="3277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1" name="TextBox 11"/>
          <p:cNvSpPr txBox="1"/>
          <p:nvPr/>
        </p:nvSpPr>
        <p:spPr>
          <a:xfrm>
            <a:off x="3701115" y="2903756"/>
            <a:ext cx="10885771" cy="268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5"/>
              </a:lnSpc>
            </a:pPr>
            <a:r>
              <a:rPr lang="en-US" sz="10043" dirty="0">
                <a:solidFill>
                  <a:srgbClr val="FFFFFF"/>
                </a:solidFill>
                <a:latin typeface="Lulu Font TH"/>
                <a:ea typeface="Lulu Font TH"/>
                <a:cs typeface="Lulu Font TH"/>
                <a:sym typeface="Lulu Font TH"/>
              </a:rPr>
              <a:t>Dios, Biblia, </a:t>
            </a:r>
          </a:p>
          <a:p>
            <a:pPr marL="0" lvl="0" indent="0" algn="ctr">
              <a:lnSpc>
                <a:spcPts val="10445"/>
              </a:lnSpc>
            </a:pPr>
            <a:r>
              <a:rPr lang="en-US" sz="10043" dirty="0" err="1">
                <a:solidFill>
                  <a:srgbClr val="FFFFFF"/>
                </a:solidFill>
                <a:latin typeface="Lulu Font TH"/>
                <a:ea typeface="Lulu Font TH"/>
                <a:cs typeface="Lulu Font TH"/>
                <a:sym typeface="Lulu Font TH"/>
              </a:rPr>
              <a:t>Realidad</a:t>
            </a:r>
            <a:r>
              <a:rPr lang="en-US" sz="10043" dirty="0">
                <a:solidFill>
                  <a:srgbClr val="FFFFFF"/>
                </a:solidFill>
                <a:latin typeface="Lulu Font TH"/>
                <a:ea typeface="Lulu Font TH"/>
                <a:cs typeface="Lulu Font TH"/>
                <a:sym typeface="Lulu Font TH"/>
              </a:rPr>
              <a:t>, </a:t>
            </a:r>
            <a:r>
              <a:rPr lang="en-US" sz="10043" dirty="0" err="1">
                <a:solidFill>
                  <a:srgbClr val="FFFFFF"/>
                </a:solidFill>
                <a:latin typeface="Lulu Font TH"/>
                <a:ea typeface="Lulu Font TH"/>
                <a:cs typeface="Lulu Font TH"/>
                <a:sym typeface="Lulu Font TH"/>
              </a:rPr>
              <a:t>Niñez</a:t>
            </a:r>
            <a:endParaRPr lang="en-US" sz="10043" dirty="0">
              <a:solidFill>
                <a:srgbClr val="FFFFFF"/>
              </a:solidFill>
              <a:latin typeface="Lulu Font TH"/>
              <a:ea typeface="Lulu Font TH"/>
              <a:cs typeface="Lulu Font TH"/>
              <a:sym typeface="Lulu Font TH"/>
            </a:endParaRPr>
          </a:p>
        </p:txBody>
      </p:sp>
      <p:sp>
        <p:nvSpPr>
          <p:cNvPr id="12" name="Freeform 12"/>
          <p:cNvSpPr/>
          <p:nvPr/>
        </p:nvSpPr>
        <p:spPr>
          <a:xfrm rot="-1218449">
            <a:off x="3505429" y="4363492"/>
            <a:ext cx="478581" cy="572294"/>
          </a:xfrm>
          <a:custGeom>
            <a:avLst/>
            <a:gdLst/>
            <a:ahLst/>
            <a:cxnLst/>
            <a:rect l="l" t="t" r="r" b="b"/>
            <a:pathLst>
              <a:path w="478581" h="572294">
                <a:moveTo>
                  <a:pt x="0" y="0"/>
                </a:moveTo>
                <a:lnTo>
                  <a:pt x="478581" y="0"/>
                </a:lnTo>
                <a:lnTo>
                  <a:pt x="478581" y="572294"/>
                </a:lnTo>
                <a:lnTo>
                  <a:pt x="0" y="5722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3" name="Freeform 13"/>
          <p:cNvSpPr/>
          <p:nvPr/>
        </p:nvSpPr>
        <p:spPr>
          <a:xfrm rot="-227018">
            <a:off x="14388167" y="4442334"/>
            <a:ext cx="410357" cy="490711"/>
          </a:xfrm>
          <a:custGeom>
            <a:avLst/>
            <a:gdLst/>
            <a:ahLst/>
            <a:cxnLst/>
            <a:rect l="l" t="t" r="r" b="b"/>
            <a:pathLst>
              <a:path w="410357" h="490711">
                <a:moveTo>
                  <a:pt x="0" y="0"/>
                </a:moveTo>
                <a:lnTo>
                  <a:pt x="410357" y="0"/>
                </a:lnTo>
                <a:lnTo>
                  <a:pt x="410357" y="490711"/>
                </a:lnTo>
                <a:lnTo>
                  <a:pt x="0" y="4907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4" name="Freeform 14"/>
          <p:cNvSpPr/>
          <p:nvPr/>
        </p:nvSpPr>
        <p:spPr>
          <a:xfrm rot="264327">
            <a:off x="18272083" y="558"/>
            <a:ext cx="15240" cy="18224"/>
          </a:xfrm>
          <a:custGeom>
            <a:avLst/>
            <a:gdLst/>
            <a:ahLst/>
            <a:cxnLst/>
            <a:rect l="l" t="t" r="r" b="b"/>
            <a:pathLst>
              <a:path w="15240" h="18224">
                <a:moveTo>
                  <a:pt x="0" y="0"/>
                </a:moveTo>
                <a:lnTo>
                  <a:pt x="15240" y="0"/>
                </a:lnTo>
                <a:lnTo>
                  <a:pt x="15240" y="18225"/>
                </a:lnTo>
                <a:lnTo>
                  <a:pt x="0" y="1822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5" name="Freeform 15"/>
          <p:cNvSpPr/>
          <p:nvPr/>
        </p:nvSpPr>
        <p:spPr>
          <a:xfrm rot="1447441">
            <a:off x="2072049" y="6894415"/>
            <a:ext cx="919473" cy="611868"/>
          </a:xfrm>
          <a:custGeom>
            <a:avLst/>
            <a:gdLst/>
            <a:ahLst/>
            <a:cxnLst/>
            <a:rect l="l" t="t" r="r" b="b"/>
            <a:pathLst>
              <a:path w="919473" h="611868">
                <a:moveTo>
                  <a:pt x="0" y="0"/>
                </a:moveTo>
                <a:lnTo>
                  <a:pt x="919474" y="0"/>
                </a:lnTo>
                <a:lnTo>
                  <a:pt x="919474" y="611868"/>
                </a:lnTo>
                <a:lnTo>
                  <a:pt x="0" y="61186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6" name="Freeform 16"/>
          <p:cNvSpPr/>
          <p:nvPr/>
        </p:nvSpPr>
        <p:spPr>
          <a:xfrm rot="1447441">
            <a:off x="15486403" y="6853579"/>
            <a:ext cx="919473" cy="611868"/>
          </a:xfrm>
          <a:custGeom>
            <a:avLst/>
            <a:gdLst/>
            <a:ahLst/>
            <a:cxnLst/>
            <a:rect l="l" t="t" r="r" b="b"/>
            <a:pathLst>
              <a:path w="919473" h="611868">
                <a:moveTo>
                  <a:pt x="0" y="0"/>
                </a:moveTo>
                <a:lnTo>
                  <a:pt x="919473" y="0"/>
                </a:lnTo>
                <a:lnTo>
                  <a:pt x="919473" y="611868"/>
                </a:lnTo>
                <a:lnTo>
                  <a:pt x="0" y="61186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7" name="Freeform 17"/>
          <p:cNvSpPr/>
          <p:nvPr/>
        </p:nvSpPr>
        <p:spPr>
          <a:xfrm flipH="1">
            <a:off x="693707" y="930358"/>
            <a:ext cx="2407595" cy="1673278"/>
          </a:xfrm>
          <a:custGeom>
            <a:avLst/>
            <a:gdLst/>
            <a:ahLst/>
            <a:cxnLst/>
            <a:rect l="l" t="t" r="r" b="b"/>
            <a:pathLst>
              <a:path w="2407595" h="1673278">
                <a:moveTo>
                  <a:pt x="2407594" y="0"/>
                </a:moveTo>
                <a:lnTo>
                  <a:pt x="0" y="0"/>
                </a:lnTo>
                <a:lnTo>
                  <a:pt x="0" y="1673278"/>
                </a:lnTo>
                <a:lnTo>
                  <a:pt x="2407594" y="1673278"/>
                </a:lnTo>
                <a:lnTo>
                  <a:pt x="2407594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8" name="Freeform 18"/>
          <p:cNvSpPr/>
          <p:nvPr/>
        </p:nvSpPr>
        <p:spPr>
          <a:xfrm rot="2105584">
            <a:off x="15533632" y="954853"/>
            <a:ext cx="2077144" cy="2103921"/>
          </a:xfrm>
          <a:custGeom>
            <a:avLst/>
            <a:gdLst/>
            <a:ahLst/>
            <a:cxnLst/>
            <a:rect l="l" t="t" r="r" b="b"/>
            <a:pathLst>
              <a:path w="2077144" h="2103921">
                <a:moveTo>
                  <a:pt x="0" y="0"/>
                </a:moveTo>
                <a:lnTo>
                  <a:pt x="2077144" y="0"/>
                </a:lnTo>
                <a:lnTo>
                  <a:pt x="2077144" y="2103921"/>
                </a:lnTo>
                <a:lnTo>
                  <a:pt x="0" y="210392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3F3F2-4DB6-745D-CD89-588CF37E0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mo India hizo descubrimientos matemáticos por los que europeos se  llevaron el crédito siglos después - BBC News Mundo">
            <a:extLst>
              <a:ext uri="{FF2B5EF4-FFF2-40B4-BE49-F238E27FC236}">
                <a16:creationId xmlns:a16="http://schemas.microsoft.com/office/drawing/2014/main" id="{AAC51EFF-1A37-45E7-AAD6-BB318C4D8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602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3141" y="6861062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3" name="Freeform 3"/>
          <p:cNvSpPr/>
          <p:nvPr/>
        </p:nvSpPr>
        <p:spPr>
          <a:xfrm>
            <a:off x="14979415" y="6861062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4" name="Freeform 4"/>
          <p:cNvSpPr/>
          <p:nvPr/>
        </p:nvSpPr>
        <p:spPr>
          <a:xfrm>
            <a:off x="-714691" y="-239187"/>
            <a:ext cx="4262034" cy="4114800"/>
          </a:xfrm>
          <a:custGeom>
            <a:avLst/>
            <a:gdLst/>
            <a:ahLst/>
            <a:cxnLst/>
            <a:rect l="l" t="t" r="r" b="b"/>
            <a:pathLst>
              <a:path w="4262034" h="4114800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5" name="Freeform 5"/>
          <p:cNvSpPr/>
          <p:nvPr/>
        </p:nvSpPr>
        <p:spPr>
          <a:xfrm>
            <a:off x="2506516" y="854974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6" name="Freeform 6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7" name="Freeform 7"/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8" name="Freeform 8"/>
          <p:cNvSpPr/>
          <p:nvPr/>
        </p:nvSpPr>
        <p:spPr>
          <a:xfrm>
            <a:off x="1131284" y="1985701"/>
            <a:ext cx="3594180" cy="2745055"/>
          </a:xfrm>
          <a:custGeom>
            <a:avLst/>
            <a:gdLst/>
            <a:ahLst/>
            <a:cxnLst/>
            <a:rect l="l" t="t" r="r" b="b"/>
            <a:pathLst>
              <a:path w="3594180" h="2745055">
                <a:moveTo>
                  <a:pt x="0" y="0"/>
                </a:moveTo>
                <a:lnTo>
                  <a:pt x="3594180" y="0"/>
                </a:lnTo>
                <a:lnTo>
                  <a:pt x="3594180" y="2745055"/>
                </a:lnTo>
                <a:lnTo>
                  <a:pt x="0" y="2745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9" name="Freeform 9"/>
          <p:cNvSpPr/>
          <p:nvPr/>
        </p:nvSpPr>
        <p:spPr>
          <a:xfrm>
            <a:off x="1964315" y="6114833"/>
            <a:ext cx="1928118" cy="3317193"/>
          </a:xfrm>
          <a:custGeom>
            <a:avLst/>
            <a:gdLst/>
            <a:ahLst/>
            <a:cxnLst/>
            <a:rect l="l" t="t" r="r" b="b"/>
            <a:pathLst>
              <a:path w="1928118" h="3317193">
                <a:moveTo>
                  <a:pt x="0" y="0"/>
                </a:moveTo>
                <a:lnTo>
                  <a:pt x="1928118" y="0"/>
                </a:lnTo>
                <a:lnTo>
                  <a:pt x="1928118" y="3317193"/>
                </a:lnTo>
                <a:lnTo>
                  <a:pt x="0" y="33171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0" name="Freeform 10"/>
          <p:cNvSpPr/>
          <p:nvPr/>
        </p:nvSpPr>
        <p:spPr>
          <a:xfrm>
            <a:off x="11171788" y="6429039"/>
            <a:ext cx="6087512" cy="3857961"/>
          </a:xfrm>
          <a:custGeom>
            <a:avLst/>
            <a:gdLst/>
            <a:ahLst/>
            <a:cxnLst/>
            <a:rect l="l" t="t" r="r" b="b"/>
            <a:pathLst>
              <a:path w="6087512" h="3857961">
                <a:moveTo>
                  <a:pt x="0" y="0"/>
                </a:moveTo>
                <a:lnTo>
                  <a:pt x="6087512" y="0"/>
                </a:lnTo>
                <a:lnTo>
                  <a:pt x="6087512" y="3857961"/>
                </a:lnTo>
                <a:lnTo>
                  <a:pt x="0" y="38579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1" name="Freeform 11"/>
          <p:cNvSpPr/>
          <p:nvPr/>
        </p:nvSpPr>
        <p:spPr>
          <a:xfrm rot="-481030">
            <a:off x="17332233" y="586505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2" name="Freeform 12"/>
          <p:cNvSpPr/>
          <p:nvPr/>
        </p:nvSpPr>
        <p:spPr>
          <a:xfrm rot="-481030">
            <a:off x="816731" y="5479017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3" name="TextBox 13"/>
          <p:cNvSpPr txBox="1"/>
          <p:nvPr/>
        </p:nvSpPr>
        <p:spPr>
          <a:xfrm>
            <a:off x="4721108" y="2618582"/>
            <a:ext cx="9494436" cy="496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5523" lvl="1" indent="-297761" algn="l">
              <a:lnSpc>
                <a:spcPts val="3861"/>
              </a:lnSpc>
              <a:buFont typeface="Arial"/>
              <a:buChar char="•"/>
            </a:pP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ALC es un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continente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joven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, con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casi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un 30% de la población que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llega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a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los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17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años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.</a:t>
            </a:r>
          </a:p>
          <a:p>
            <a:pPr marL="595523" lvl="1" indent="-297761" algn="l">
              <a:lnSpc>
                <a:spcPts val="3861"/>
              </a:lnSpc>
              <a:buFont typeface="Arial"/>
              <a:buChar char="•"/>
            </a:pP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ALC es un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continente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creyente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, que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vive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la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fe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cristiana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en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sus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más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variadas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expresiones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595523" lvl="1" indent="-297761" algn="l">
              <a:lnSpc>
                <a:spcPts val="3861"/>
              </a:lnSpc>
              <a:buFont typeface="Arial"/>
              <a:buChar char="•"/>
            </a:pP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Y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esta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vida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de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fe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que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sostiene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a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millones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de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compatriotas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se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manifiesta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en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servicio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a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los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más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vulnerables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. </a:t>
            </a:r>
          </a:p>
          <a:p>
            <a:pPr marL="1191046" lvl="2" indent="-397015" algn="l">
              <a:lnSpc>
                <a:spcPts val="3861"/>
              </a:lnSpc>
              <a:buFont typeface="Arial"/>
              <a:buChar char="⚬"/>
            </a:pP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NNA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representan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los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sectores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más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numerosos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de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nuestro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país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.</a:t>
            </a:r>
          </a:p>
          <a:p>
            <a:pPr marL="1191046" lvl="2" indent="-397015" algn="l">
              <a:lnSpc>
                <a:spcPts val="3861"/>
              </a:lnSpc>
              <a:buFont typeface="Arial"/>
              <a:buChar char="⚬"/>
            </a:pP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Son de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los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más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vulnerables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en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contextos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de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pobreza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,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injusticia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y </a:t>
            </a:r>
            <a:r>
              <a:rPr lang="en-US" sz="2758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desprotección</a:t>
            </a:r>
            <a:r>
              <a:rPr lang="en-US" sz="2758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 rot="1455934" flipH="1">
            <a:off x="13913093" y="406504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4309580" y="0"/>
                </a:moveTo>
                <a:lnTo>
                  <a:pt x="0" y="0"/>
                </a:lnTo>
                <a:lnTo>
                  <a:pt x="0" y="1244392"/>
                </a:lnTo>
                <a:lnTo>
                  <a:pt x="4309580" y="1244392"/>
                </a:lnTo>
                <a:lnTo>
                  <a:pt x="430958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5" name="Freeform 15"/>
          <p:cNvSpPr/>
          <p:nvPr/>
        </p:nvSpPr>
        <p:spPr>
          <a:xfrm>
            <a:off x="14215544" y="2841694"/>
            <a:ext cx="2356660" cy="3273139"/>
          </a:xfrm>
          <a:custGeom>
            <a:avLst/>
            <a:gdLst/>
            <a:ahLst/>
            <a:cxnLst/>
            <a:rect l="l" t="t" r="r" b="b"/>
            <a:pathLst>
              <a:path w="2356660" h="3273139">
                <a:moveTo>
                  <a:pt x="0" y="0"/>
                </a:moveTo>
                <a:lnTo>
                  <a:pt x="2356660" y="0"/>
                </a:lnTo>
                <a:lnTo>
                  <a:pt x="2356660" y="3273139"/>
                </a:lnTo>
                <a:lnTo>
                  <a:pt x="0" y="32731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6" name="TextBox 16"/>
          <p:cNvSpPr txBox="1"/>
          <p:nvPr/>
        </p:nvSpPr>
        <p:spPr>
          <a:xfrm>
            <a:off x="3892433" y="938690"/>
            <a:ext cx="6186159" cy="145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178"/>
              </a:lnSpc>
              <a:spcBef>
                <a:spcPct val="0"/>
              </a:spcBef>
            </a:pPr>
            <a:r>
              <a:rPr lang="en-US" sz="8699">
                <a:solidFill>
                  <a:srgbClr val="00A8A6"/>
                </a:solidFill>
                <a:latin typeface="Lulu Font TH"/>
                <a:ea typeface="Lulu Font TH"/>
                <a:cs typeface="Lulu Font TH"/>
                <a:sym typeface="Lulu Font TH"/>
              </a:rPr>
              <a:t>Intro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3141" y="6861062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3" name="Freeform 3"/>
          <p:cNvSpPr/>
          <p:nvPr/>
        </p:nvSpPr>
        <p:spPr>
          <a:xfrm>
            <a:off x="14979415" y="6861062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4" name="Freeform 4"/>
          <p:cNvSpPr/>
          <p:nvPr/>
        </p:nvSpPr>
        <p:spPr>
          <a:xfrm>
            <a:off x="-714691" y="-239187"/>
            <a:ext cx="4262034" cy="4114800"/>
          </a:xfrm>
          <a:custGeom>
            <a:avLst/>
            <a:gdLst/>
            <a:ahLst/>
            <a:cxnLst/>
            <a:rect l="l" t="t" r="r" b="b"/>
            <a:pathLst>
              <a:path w="4262034" h="4114800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5" name="Freeform 5"/>
          <p:cNvSpPr/>
          <p:nvPr/>
        </p:nvSpPr>
        <p:spPr>
          <a:xfrm>
            <a:off x="2506516" y="854974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6" name="Freeform 6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7" name="Freeform 7"/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8" name="Freeform 8"/>
          <p:cNvSpPr/>
          <p:nvPr/>
        </p:nvSpPr>
        <p:spPr>
          <a:xfrm>
            <a:off x="1131284" y="1985701"/>
            <a:ext cx="3594180" cy="2745055"/>
          </a:xfrm>
          <a:custGeom>
            <a:avLst/>
            <a:gdLst/>
            <a:ahLst/>
            <a:cxnLst/>
            <a:rect l="l" t="t" r="r" b="b"/>
            <a:pathLst>
              <a:path w="3594180" h="2745055">
                <a:moveTo>
                  <a:pt x="0" y="0"/>
                </a:moveTo>
                <a:lnTo>
                  <a:pt x="3594180" y="0"/>
                </a:lnTo>
                <a:lnTo>
                  <a:pt x="3594180" y="2745055"/>
                </a:lnTo>
                <a:lnTo>
                  <a:pt x="0" y="2745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9" name="Freeform 9"/>
          <p:cNvSpPr/>
          <p:nvPr/>
        </p:nvSpPr>
        <p:spPr>
          <a:xfrm>
            <a:off x="1964315" y="6114833"/>
            <a:ext cx="1928118" cy="3317193"/>
          </a:xfrm>
          <a:custGeom>
            <a:avLst/>
            <a:gdLst/>
            <a:ahLst/>
            <a:cxnLst/>
            <a:rect l="l" t="t" r="r" b="b"/>
            <a:pathLst>
              <a:path w="1928118" h="3317193">
                <a:moveTo>
                  <a:pt x="0" y="0"/>
                </a:moveTo>
                <a:lnTo>
                  <a:pt x="1928118" y="0"/>
                </a:lnTo>
                <a:lnTo>
                  <a:pt x="1928118" y="3317193"/>
                </a:lnTo>
                <a:lnTo>
                  <a:pt x="0" y="33171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0" name="Freeform 10"/>
          <p:cNvSpPr/>
          <p:nvPr/>
        </p:nvSpPr>
        <p:spPr>
          <a:xfrm>
            <a:off x="11171788" y="6429039"/>
            <a:ext cx="6087512" cy="3857961"/>
          </a:xfrm>
          <a:custGeom>
            <a:avLst/>
            <a:gdLst/>
            <a:ahLst/>
            <a:cxnLst/>
            <a:rect l="l" t="t" r="r" b="b"/>
            <a:pathLst>
              <a:path w="6087512" h="3857961">
                <a:moveTo>
                  <a:pt x="0" y="0"/>
                </a:moveTo>
                <a:lnTo>
                  <a:pt x="6087512" y="0"/>
                </a:lnTo>
                <a:lnTo>
                  <a:pt x="6087512" y="3857961"/>
                </a:lnTo>
                <a:lnTo>
                  <a:pt x="0" y="38579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1" name="Freeform 11"/>
          <p:cNvSpPr/>
          <p:nvPr/>
        </p:nvSpPr>
        <p:spPr>
          <a:xfrm rot="-481030">
            <a:off x="17332233" y="586505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2" name="Freeform 12"/>
          <p:cNvSpPr/>
          <p:nvPr/>
        </p:nvSpPr>
        <p:spPr>
          <a:xfrm rot="-481030">
            <a:off x="816731" y="5479017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3" name="TextBox 13"/>
          <p:cNvSpPr txBox="1"/>
          <p:nvPr/>
        </p:nvSpPr>
        <p:spPr>
          <a:xfrm>
            <a:off x="4396534" y="2418457"/>
            <a:ext cx="9856745" cy="6266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9"/>
              </a:lnSpc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18248" lvl="1" indent="-309124" algn="l">
              <a:lnSpc>
                <a:spcPts val="4009"/>
              </a:lnSpc>
              <a:buFont typeface="Arial"/>
              <a:buChar char="•"/>
            </a:pPr>
            <a:r>
              <a:rPr lang="en-US" sz="2863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NNA </a:t>
            </a:r>
            <a:r>
              <a:rPr lang="en-US" sz="2863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forman</a:t>
            </a:r>
            <a:r>
              <a:rPr lang="en-US" sz="2863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863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parte</a:t>
            </a:r>
            <a:r>
              <a:rPr lang="en-US" sz="2863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de </a:t>
            </a:r>
            <a:r>
              <a:rPr lang="en-US" sz="2863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los</a:t>
            </a:r>
            <a:r>
              <a:rPr lang="en-US" sz="2863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863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grupos</a:t>
            </a:r>
            <a:r>
              <a:rPr lang="en-US" sz="2863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863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más</a:t>
            </a:r>
            <a:r>
              <a:rPr lang="en-US" sz="2863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863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afectados</a:t>
            </a:r>
            <a:r>
              <a:rPr lang="en-US" sz="2863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863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por</a:t>
            </a:r>
            <a:r>
              <a:rPr lang="en-US" sz="2863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</a:p>
          <a:p>
            <a:pPr marL="1236496" lvl="2" indent="-412165" algn="l">
              <a:lnSpc>
                <a:spcPts val="4009"/>
              </a:lnSpc>
              <a:buFont typeface="Arial"/>
              <a:buChar char="⚬"/>
            </a:pPr>
            <a:r>
              <a:rPr lang="en-US" sz="2863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diversas</a:t>
            </a:r>
            <a:r>
              <a:rPr lang="en-US" sz="2863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863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violencias</a:t>
            </a:r>
            <a:r>
              <a:rPr lang="en-US" sz="2863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, </a:t>
            </a:r>
          </a:p>
          <a:p>
            <a:pPr marL="1236496" lvl="2" indent="-412165" algn="l">
              <a:lnSpc>
                <a:spcPts val="4009"/>
              </a:lnSpc>
              <a:buFont typeface="Arial"/>
              <a:buChar char="⚬"/>
            </a:pPr>
            <a:r>
              <a:rPr lang="en-US" sz="2863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empobrecimiento</a:t>
            </a:r>
            <a:r>
              <a:rPr lang="en-US" sz="2863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, </a:t>
            </a:r>
          </a:p>
          <a:p>
            <a:pPr marL="1236496" lvl="2" indent="-412165" algn="l">
              <a:lnSpc>
                <a:spcPts val="4009"/>
              </a:lnSpc>
              <a:buFont typeface="Arial"/>
              <a:buChar char="⚬"/>
            </a:pPr>
            <a:r>
              <a:rPr lang="en-US" sz="2863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desplazamiento</a:t>
            </a:r>
            <a:r>
              <a:rPr lang="en-US" sz="2863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863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interno</a:t>
            </a:r>
            <a:r>
              <a:rPr lang="en-US" sz="2863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, </a:t>
            </a:r>
          </a:p>
          <a:p>
            <a:pPr marL="1236496" lvl="2" indent="-412165" algn="l">
              <a:lnSpc>
                <a:spcPts val="4009"/>
              </a:lnSpc>
              <a:buFont typeface="Arial"/>
              <a:buChar char="⚬"/>
            </a:pPr>
            <a:r>
              <a:rPr lang="en-US" sz="2863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migración</a:t>
            </a:r>
            <a:r>
              <a:rPr lang="en-US" sz="2863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, </a:t>
            </a:r>
          </a:p>
          <a:p>
            <a:pPr marL="1236496" lvl="2" indent="-412165" algn="l">
              <a:lnSpc>
                <a:spcPts val="4009"/>
              </a:lnSpc>
              <a:buFont typeface="Arial"/>
              <a:buChar char="⚬"/>
            </a:pPr>
            <a:r>
              <a:rPr lang="en-US" sz="2863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reclutamiento</a:t>
            </a:r>
            <a:r>
              <a:rPr lang="en-US" sz="2863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  <a:r>
              <a:rPr lang="en-US" sz="2863" dirty="0" err="1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por</a:t>
            </a:r>
            <a:r>
              <a:rPr lang="en-US" sz="2863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GDO,… </a:t>
            </a:r>
          </a:p>
          <a:p>
            <a:pPr algn="l">
              <a:lnSpc>
                <a:spcPts val="4009"/>
              </a:lnSpc>
            </a:pPr>
            <a:r>
              <a:rPr lang="en-US" sz="2863" dirty="0">
                <a:solidFill>
                  <a:srgbClr val="3D3D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>
              <a:lnSpc>
                <a:spcPts val="4009"/>
              </a:lnSpc>
            </a:pPr>
            <a:endParaRPr lang="en-US" sz="2863" dirty="0">
              <a:solidFill>
                <a:srgbClr val="3D3D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744" lvl="1" algn="ctr">
              <a:lnSpc>
                <a:spcPts val="4445"/>
              </a:lnSpc>
            </a:pPr>
            <a:r>
              <a:rPr lang="en-US" sz="4400" dirty="0">
                <a:solidFill>
                  <a:srgbClr val="3D3D3D"/>
                </a:solidFill>
                <a:latin typeface="Bryndan Write"/>
                <a:ea typeface="Bryndan Write"/>
                <a:cs typeface="Bryndan Write"/>
                <a:sym typeface="Bryndan Write"/>
              </a:rPr>
              <a:t>Esto es </a:t>
            </a:r>
            <a:r>
              <a:rPr lang="en-US" sz="4400" dirty="0" err="1">
                <a:solidFill>
                  <a:srgbClr val="3D3D3D"/>
                </a:solidFill>
                <a:latin typeface="Bryndan Write"/>
                <a:ea typeface="Bryndan Write"/>
                <a:cs typeface="Bryndan Write"/>
                <a:sym typeface="Bryndan Write"/>
              </a:rPr>
              <a:t>parte</a:t>
            </a:r>
            <a:r>
              <a:rPr lang="en-US" sz="4400" dirty="0">
                <a:solidFill>
                  <a:srgbClr val="3D3D3D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4400" dirty="0" err="1">
                <a:solidFill>
                  <a:srgbClr val="3D3D3D"/>
                </a:solidFill>
                <a:latin typeface="Bryndan Write"/>
                <a:ea typeface="Bryndan Write"/>
                <a:cs typeface="Bryndan Write"/>
                <a:sym typeface="Bryndan Write"/>
              </a:rPr>
              <a:t>nuestra</a:t>
            </a:r>
            <a:r>
              <a:rPr lang="en-US" sz="4400" dirty="0">
                <a:solidFill>
                  <a:srgbClr val="3D3D3D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  <a:p>
            <a:pPr marL="342744" lvl="1" algn="ctr">
              <a:lnSpc>
                <a:spcPts val="4445"/>
              </a:lnSpc>
            </a:pPr>
            <a:r>
              <a:rPr lang="en-US" sz="4400" dirty="0">
                <a:solidFill>
                  <a:srgbClr val="FC594C"/>
                </a:solidFill>
                <a:latin typeface="Bryndan Write"/>
                <a:ea typeface="Bryndan Write"/>
                <a:cs typeface="Bryndan Write"/>
                <a:sym typeface="Bryndan Write"/>
              </a:rPr>
              <a:t>REALIDAD</a:t>
            </a:r>
            <a:r>
              <a:rPr lang="en-US" sz="4400" dirty="0">
                <a:solidFill>
                  <a:srgbClr val="3D3D3D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400" dirty="0">
                <a:solidFill>
                  <a:srgbClr val="CD9AE5"/>
                </a:solidFill>
                <a:latin typeface="Bryndan Write"/>
                <a:ea typeface="Bryndan Write"/>
                <a:cs typeface="Bryndan Write"/>
                <a:sym typeface="Bryndan Write"/>
              </a:rPr>
              <a:t>COTIDIANA</a:t>
            </a:r>
            <a:r>
              <a:rPr lang="en-US" sz="4400" dirty="0">
                <a:solidFill>
                  <a:srgbClr val="3D3D3D"/>
                </a:solidFill>
                <a:latin typeface="Bryndan Write"/>
                <a:ea typeface="Bryndan Write"/>
                <a:cs typeface="Bryndan Write"/>
                <a:sym typeface="Bryndan Write"/>
              </a:rPr>
              <a:t>!</a:t>
            </a:r>
          </a:p>
          <a:p>
            <a:pPr marL="685488" lvl="1" indent="-342744" algn="l">
              <a:lnSpc>
                <a:spcPts val="4445"/>
              </a:lnSpc>
              <a:buFont typeface="Arial"/>
              <a:buChar char="•"/>
            </a:pPr>
            <a:endParaRPr lang="en-US" sz="3175" dirty="0">
              <a:solidFill>
                <a:srgbClr val="3D3D3D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14" name="Freeform 14"/>
          <p:cNvSpPr/>
          <p:nvPr/>
        </p:nvSpPr>
        <p:spPr>
          <a:xfrm rot="1455934" flipH="1">
            <a:off x="13913093" y="406504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4309580" y="0"/>
                </a:moveTo>
                <a:lnTo>
                  <a:pt x="0" y="0"/>
                </a:lnTo>
                <a:lnTo>
                  <a:pt x="0" y="1244392"/>
                </a:lnTo>
                <a:lnTo>
                  <a:pt x="4309580" y="1244392"/>
                </a:lnTo>
                <a:lnTo>
                  <a:pt x="430958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5" name="Freeform 15"/>
          <p:cNvSpPr/>
          <p:nvPr/>
        </p:nvSpPr>
        <p:spPr>
          <a:xfrm>
            <a:off x="14215544" y="2841694"/>
            <a:ext cx="2356660" cy="3273139"/>
          </a:xfrm>
          <a:custGeom>
            <a:avLst/>
            <a:gdLst/>
            <a:ahLst/>
            <a:cxnLst/>
            <a:rect l="l" t="t" r="r" b="b"/>
            <a:pathLst>
              <a:path w="2356660" h="3273139">
                <a:moveTo>
                  <a:pt x="0" y="0"/>
                </a:moveTo>
                <a:lnTo>
                  <a:pt x="2356660" y="0"/>
                </a:lnTo>
                <a:lnTo>
                  <a:pt x="2356660" y="3273139"/>
                </a:lnTo>
                <a:lnTo>
                  <a:pt x="0" y="32731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6" name="TextBox 16"/>
          <p:cNvSpPr txBox="1"/>
          <p:nvPr/>
        </p:nvSpPr>
        <p:spPr>
          <a:xfrm>
            <a:off x="3892433" y="938690"/>
            <a:ext cx="6186159" cy="145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178"/>
              </a:lnSpc>
              <a:spcBef>
                <a:spcPct val="0"/>
              </a:spcBef>
            </a:pPr>
            <a:r>
              <a:rPr lang="en-US" sz="8699">
                <a:solidFill>
                  <a:srgbClr val="00A8A6"/>
                </a:solidFill>
                <a:latin typeface="Lulu Font TH"/>
                <a:ea typeface="Lulu Font TH"/>
                <a:cs typeface="Lulu Font TH"/>
                <a:sym typeface="Lulu Font TH"/>
              </a:rPr>
              <a:t>Intro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E6DE9-2CFC-B349-6CBB-BE6A3B0E0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mo India hizo descubrimientos matemáticos por los que europeos se  llevaron el crédito siglos después - BBC News Mundo">
            <a:extLst>
              <a:ext uri="{FF2B5EF4-FFF2-40B4-BE49-F238E27FC236}">
                <a16:creationId xmlns:a16="http://schemas.microsoft.com/office/drawing/2014/main" id="{82FB84E9-C936-DEFB-D88D-D16E47868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519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4" name="Freeform 4"/>
          <p:cNvSpPr/>
          <p:nvPr/>
        </p:nvSpPr>
        <p:spPr>
          <a:xfrm>
            <a:off x="1401548" y="993829"/>
            <a:ext cx="14379936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5" name="Freeform 5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6" name="Freeform 6"/>
          <p:cNvSpPr/>
          <p:nvPr/>
        </p:nvSpPr>
        <p:spPr>
          <a:xfrm flipH="1">
            <a:off x="13621334" y="1165232"/>
            <a:ext cx="3265119" cy="2469246"/>
          </a:xfrm>
          <a:custGeom>
            <a:avLst/>
            <a:gdLst/>
            <a:ahLst/>
            <a:cxnLst/>
            <a:rect l="l" t="t" r="r" b="b"/>
            <a:pathLst>
              <a:path w="3265119" h="2469246">
                <a:moveTo>
                  <a:pt x="3265120" y="0"/>
                </a:moveTo>
                <a:lnTo>
                  <a:pt x="0" y="0"/>
                </a:lnTo>
                <a:lnTo>
                  <a:pt x="0" y="2469246"/>
                </a:lnTo>
                <a:lnTo>
                  <a:pt x="3265120" y="2469246"/>
                </a:lnTo>
                <a:lnTo>
                  <a:pt x="326512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7" name="Freeform 7"/>
          <p:cNvSpPr/>
          <p:nvPr/>
        </p:nvSpPr>
        <p:spPr>
          <a:xfrm flipH="1">
            <a:off x="76200" y="6667500"/>
            <a:ext cx="3405194" cy="2536085"/>
          </a:xfrm>
          <a:custGeom>
            <a:avLst/>
            <a:gdLst/>
            <a:ahLst/>
            <a:cxnLst/>
            <a:rect l="l" t="t" r="r" b="b"/>
            <a:pathLst>
              <a:path w="4554770" h="3677977">
                <a:moveTo>
                  <a:pt x="4554770" y="0"/>
                </a:moveTo>
                <a:lnTo>
                  <a:pt x="0" y="0"/>
                </a:lnTo>
                <a:lnTo>
                  <a:pt x="0" y="3677977"/>
                </a:lnTo>
                <a:lnTo>
                  <a:pt x="4554770" y="3677977"/>
                </a:lnTo>
                <a:lnTo>
                  <a:pt x="45547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8" name="Freeform 8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9" name="Freeform 9"/>
          <p:cNvSpPr/>
          <p:nvPr/>
        </p:nvSpPr>
        <p:spPr>
          <a:xfrm rot="-829507">
            <a:off x="-578014" y="23277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0" name="TextBox 10"/>
          <p:cNvSpPr txBox="1"/>
          <p:nvPr/>
        </p:nvSpPr>
        <p:spPr>
          <a:xfrm>
            <a:off x="2772952" y="3981525"/>
            <a:ext cx="11637127" cy="4378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61"/>
              </a:lnSpc>
            </a:pPr>
            <a:r>
              <a:rPr lang="es-EC" sz="2800" b="1" dirty="0">
                <a:latin typeface="Calibri" panose="020F0502020204030204" pitchFamily="34" charset="0"/>
                <a:cs typeface="Calibri" panose="020F0502020204030204" pitchFamily="34" charset="0"/>
              </a:rPr>
              <a:t>La violencia estructural contra la niñez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El Estado debe ser el garante de los derechos de la niñez, la adolescencia y la juventud. La sociedad civil en su conjunto, incluyendo a las Iglesias, debe vigilar que el actuar del Estado sea propicio a dicha función. Los instrumentos de preferencia en la Biblia para posibilitar dicha vigilancia son la denuncia profética y el anuncio escatológico.</a:t>
            </a:r>
            <a:r>
              <a:rPr lang="es-EC" sz="2800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3D3D3D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3D3D3D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  <a:p>
            <a:pPr>
              <a:buNone/>
            </a:pPr>
            <a:r>
              <a:rPr lang="es-EC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Leamos juntos la Biblia</a:t>
            </a:r>
          </a:p>
          <a:p>
            <a:pPr>
              <a:buNone/>
            </a:pPr>
            <a:r>
              <a:rPr lang="es-MX" sz="2800" dirty="0">
                <a:latin typeface="Calibri" panose="020F0502020204030204" pitchFamily="34" charset="0"/>
                <a:ea typeface="Aptos" panose="020B0004020202020204" pitchFamily="34" charset="0"/>
              </a:rPr>
              <a:t>Texto base: Éxodo 1.8-16</a:t>
            </a:r>
            <a:endParaRPr lang="es-EC" sz="28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3D3D3D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5244744" y="6362700"/>
            <a:ext cx="2929408" cy="3496186"/>
          </a:xfrm>
          <a:custGeom>
            <a:avLst/>
            <a:gdLst/>
            <a:ahLst/>
            <a:cxnLst/>
            <a:rect l="l" t="t" r="r" b="b"/>
            <a:pathLst>
              <a:path w="3909060" h="4114800">
                <a:moveTo>
                  <a:pt x="0" y="0"/>
                </a:moveTo>
                <a:lnTo>
                  <a:pt x="3909060" y="0"/>
                </a:lnTo>
                <a:lnTo>
                  <a:pt x="3909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2" name="TextBox 12"/>
          <p:cNvSpPr txBox="1"/>
          <p:nvPr/>
        </p:nvSpPr>
        <p:spPr>
          <a:xfrm>
            <a:off x="2983344" y="1257300"/>
            <a:ext cx="1111365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s-MX" sz="4800" dirty="0">
                <a:solidFill>
                  <a:srgbClr val="00A8A6"/>
                </a:solidFill>
                <a:latin typeface="Lulu Font TH"/>
                <a:cs typeface="Lulu Font TH"/>
              </a:rPr>
              <a:t>1.</a:t>
            </a:r>
          </a:p>
          <a:p>
            <a:pPr lvl="0" algn="ctr"/>
            <a:r>
              <a:rPr lang="es-MX" sz="4800" dirty="0">
                <a:solidFill>
                  <a:srgbClr val="00A8A6"/>
                </a:solidFill>
                <a:latin typeface="Lulu Font TH"/>
                <a:cs typeface="Lulu Font TH"/>
              </a:rPr>
              <a:t>¿La Biblia</a:t>
            </a:r>
            <a:r>
              <a:rPr lang="es-MX" sz="1100" dirty="0"/>
              <a:t> </a:t>
            </a:r>
            <a:r>
              <a:rPr lang="es-MX" sz="4800" dirty="0">
                <a:solidFill>
                  <a:srgbClr val="00A8A6"/>
                </a:solidFill>
                <a:latin typeface="Lulu Font TH"/>
                <a:cs typeface="Lulu Font TH"/>
              </a:rPr>
              <a:t>dice algo sobre la violencia y el maltrato infantil?</a:t>
            </a:r>
            <a:endParaRPr lang="en-US" sz="4800" dirty="0">
              <a:solidFill>
                <a:srgbClr val="00A8A6"/>
              </a:solidFill>
              <a:latin typeface="Lulu Font TH"/>
              <a:cs typeface="Lulu Font TH"/>
              <a:sym typeface="Lulu Font T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4A0C53-71B9-C0C3-2752-EB0450786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F1E7D8F-9476-5B97-C036-E3AE64924206}"/>
              </a:ext>
            </a:extLst>
          </p:cNvPr>
          <p:cNvSpPr/>
          <p:nvPr/>
        </p:nvSpPr>
        <p:spPr>
          <a:xfrm rot="-10675352">
            <a:off x="15139938" y="-266839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B4E48C9-1926-BCEA-08ED-F9F0D0C002A6}"/>
              </a:ext>
            </a:extLst>
          </p:cNvPr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B2789FF-8C4A-703D-B545-68A58D418F26}"/>
              </a:ext>
            </a:extLst>
          </p:cNvPr>
          <p:cNvSpPr/>
          <p:nvPr/>
        </p:nvSpPr>
        <p:spPr>
          <a:xfrm>
            <a:off x="1401548" y="993829"/>
            <a:ext cx="14379936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B4F55B9-3465-BF04-E3C2-7CB47ADD9948}"/>
              </a:ext>
            </a:extLst>
          </p:cNvPr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933ACBD-C293-1ABB-80D7-5D3430BA6512}"/>
              </a:ext>
            </a:extLst>
          </p:cNvPr>
          <p:cNvSpPr/>
          <p:nvPr/>
        </p:nvSpPr>
        <p:spPr>
          <a:xfrm flipH="1">
            <a:off x="13621334" y="1165232"/>
            <a:ext cx="3265119" cy="2469246"/>
          </a:xfrm>
          <a:custGeom>
            <a:avLst/>
            <a:gdLst/>
            <a:ahLst/>
            <a:cxnLst/>
            <a:rect l="l" t="t" r="r" b="b"/>
            <a:pathLst>
              <a:path w="3265119" h="2469246">
                <a:moveTo>
                  <a:pt x="3265120" y="0"/>
                </a:moveTo>
                <a:lnTo>
                  <a:pt x="0" y="0"/>
                </a:lnTo>
                <a:lnTo>
                  <a:pt x="0" y="2469246"/>
                </a:lnTo>
                <a:lnTo>
                  <a:pt x="3265120" y="2469246"/>
                </a:lnTo>
                <a:lnTo>
                  <a:pt x="326512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790FABB-AC9A-75D9-9734-8224CAB83C34}"/>
              </a:ext>
            </a:extLst>
          </p:cNvPr>
          <p:cNvSpPr/>
          <p:nvPr/>
        </p:nvSpPr>
        <p:spPr>
          <a:xfrm flipH="1">
            <a:off x="76200" y="6667500"/>
            <a:ext cx="3405194" cy="2536085"/>
          </a:xfrm>
          <a:custGeom>
            <a:avLst/>
            <a:gdLst/>
            <a:ahLst/>
            <a:cxnLst/>
            <a:rect l="l" t="t" r="r" b="b"/>
            <a:pathLst>
              <a:path w="4554770" h="3677977">
                <a:moveTo>
                  <a:pt x="4554770" y="0"/>
                </a:moveTo>
                <a:lnTo>
                  <a:pt x="0" y="0"/>
                </a:lnTo>
                <a:lnTo>
                  <a:pt x="0" y="3677977"/>
                </a:lnTo>
                <a:lnTo>
                  <a:pt x="4554770" y="3677977"/>
                </a:lnTo>
                <a:lnTo>
                  <a:pt x="45547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AC3B7CC-06B0-F618-918A-07D579F9631F}"/>
              </a:ext>
            </a:extLst>
          </p:cNvPr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FBDFE62-2631-4882-213D-8F0C390D5BCB}"/>
              </a:ext>
            </a:extLst>
          </p:cNvPr>
          <p:cNvSpPr/>
          <p:nvPr/>
        </p:nvSpPr>
        <p:spPr>
          <a:xfrm rot="-829507">
            <a:off x="-578014" y="23277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57F1348-D9D9-02FD-8535-BCB55C47C549}"/>
              </a:ext>
            </a:extLst>
          </p:cNvPr>
          <p:cNvSpPr/>
          <p:nvPr/>
        </p:nvSpPr>
        <p:spPr>
          <a:xfrm>
            <a:off x="15244744" y="6362700"/>
            <a:ext cx="2929408" cy="3496186"/>
          </a:xfrm>
          <a:custGeom>
            <a:avLst/>
            <a:gdLst/>
            <a:ahLst/>
            <a:cxnLst/>
            <a:rect l="l" t="t" r="r" b="b"/>
            <a:pathLst>
              <a:path w="3909060" h="4114800">
                <a:moveTo>
                  <a:pt x="0" y="0"/>
                </a:moveTo>
                <a:lnTo>
                  <a:pt x="3909060" y="0"/>
                </a:lnTo>
                <a:lnTo>
                  <a:pt x="3909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5FB08E5A-D2BE-2209-3577-1EF8D7000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204045"/>
              </p:ext>
            </p:extLst>
          </p:nvPr>
        </p:nvGraphicFramePr>
        <p:xfrm>
          <a:off x="2057400" y="1257300"/>
          <a:ext cx="6820762" cy="734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0762">
                  <a:extLst>
                    <a:ext uri="{9D8B030D-6E8A-4147-A177-3AD203B41FA5}">
                      <a16:colId xmlns:a16="http://schemas.microsoft.com/office/drawing/2014/main" val="1789693535"/>
                    </a:ext>
                  </a:extLst>
                </a:gridCol>
              </a:tblGrid>
              <a:tr h="6858953">
                <a:tc>
                  <a:txBody>
                    <a:bodyPr/>
                    <a:lstStyle/>
                    <a:p>
                      <a:pPr lvl="0"/>
                      <a:r>
                        <a:rPr lang="es-EC" sz="2800" b="1" baseline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s-EC" sz="2800" b="0" baseline="30000" dirty="0">
                          <a:solidFill>
                            <a:schemeClr val="tx1"/>
                          </a:solidFill>
                        </a:rPr>
                        <a:t>8 </a:t>
                      </a:r>
                      <a:r>
                        <a:rPr lang="es-EC" sz="2800" b="0" dirty="0">
                          <a:solidFill>
                            <a:schemeClr val="tx1"/>
                          </a:solidFill>
                        </a:rPr>
                        <a:t>Años después, hubo un nuevo rey. Como ese rey no sabía nada de lo que José había hecho para ayudar a Egipto, </a:t>
                      </a:r>
                      <a:r>
                        <a:rPr lang="es-EC" sz="2800" b="0" baseline="30000" dirty="0">
                          <a:solidFill>
                            <a:schemeClr val="tx1"/>
                          </a:solidFill>
                        </a:rPr>
                        <a:t>9 </a:t>
                      </a:r>
                      <a:r>
                        <a:rPr lang="es-EC" sz="2800" b="0" dirty="0">
                          <a:solidFill>
                            <a:schemeClr val="tx1"/>
                          </a:solidFill>
                        </a:rPr>
                        <a:t>le dijo a su pueblo:  </a:t>
                      </a:r>
                      <a:r>
                        <a:rPr lang="es-EC" sz="2800" b="0" i="1" dirty="0">
                          <a:solidFill>
                            <a:srgbClr val="FF0000"/>
                          </a:solidFill>
                        </a:rPr>
                        <a:t>«Fíjense en los israelitas. Ya son más fuertes que nosotros, </a:t>
                      </a:r>
                      <a:r>
                        <a:rPr lang="es-EC" sz="2800" b="0" i="1" baseline="30000" dirty="0">
                          <a:solidFill>
                            <a:srgbClr val="FF0000"/>
                          </a:solidFill>
                        </a:rPr>
                        <a:t>10 </a:t>
                      </a:r>
                      <a:r>
                        <a:rPr lang="es-EC" sz="2800" b="0" i="1" dirty="0">
                          <a:solidFill>
                            <a:srgbClr val="FF0000"/>
                          </a:solidFill>
                        </a:rPr>
                        <a:t>y si no los manejamos con cuidado, van a seguir aumentando. Entonces, cuando haya guerra, se unirán a nuestros enemigos, pelearán contra nosotros, y luego se irán del país»</a:t>
                      </a:r>
                      <a:r>
                        <a:rPr lang="es-EC" sz="2800" b="0" dirty="0">
                          <a:solidFill>
                            <a:schemeClr val="tx1"/>
                          </a:solidFill>
                        </a:rPr>
                        <a:t>. </a:t>
                      </a:r>
                    </a:p>
                    <a:p>
                      <a:pPr lvl="0"/>
                      <a:r>
                        <a:rPr lang="es-EC" sz="2800" b="0" baseline="30000" dirty="0">
                          <a:solidFill>
                            <a:schemeClr val="tx1"/>
                          </a:solidFill>
                        </a:rPr>
                        <a:t>11 </a:t>
                      </a:r>
                      <a:r>
                        <a:rPr lang="es-EC" sz="2800" b="0" dirty="0">
                          <a:solidFill>
                            <a:schemeClr val="tx1"/>
                          </a:solidFill>
                        </a:rPr>
                        <a:t>Para humillar a los israelitas, los egipcios los pusieron a las órdenes de capataces, y los obligaron a construir las ciudades de Pitón y Ramsés. En esas ciudades el rey de Egipto guardaba sus provisiones. </a:t>
                      </a:r>
                      <a:r>
                        <a:rPr lang="es-EC" sz="2800" b="0" baseline="30000" dirty="0">
                          <a:solidFill>
                            <a:schemeClr val="tx1"/>
                          </a:solidFill>
                        </a:rPr>
                        <a:t>12 </a:t>
                      </a:r>
                      <a:r>
                        <a:rPr lang="es-EC" sz="2800" b="0" dirty="0">
                          <a:solidFill>
                            <a:schemeClr val="tx1"/>
                          </a:solidFill>
                        </a:rPr>
                        <a:t>Pero mientras más maltrataban los egipcios a los israelitas, más crecían ellos en número. </a:t>
                      </a:r>
                    </a:p>
                    <a:p>
                      <a:endParaRPr lang="es-ES_tradnl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344819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25691B01-4D52-3333-D5F1-9ACF1267B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457193"/>
              </p:ext>
            </p:extLst>
          </p:nvPr>
        </p:nvGraphicFramePr>
        <p:xfrm>
          <a:off x="8959544" y="1219498"/>
          <a:ext cx="6118944" cy="734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8944">
                  <a:extLst>
                    <a:ext uri="{9D8B030D-6E8A-4147-A177-3AD203B41FA5}">
                      <a16:colId xmlns:a16="http://schemas.microsoft.com/office/drawing/2014/main" val="393508388"/>
                    </a:ext>
                  </a:extLst>
                </a:gridCol>
              </a:tblGrid>
              <a:tr h="6858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800" b="0" dirty="0">
                          <a:solidFill>
                            <a:schemeClr val="tx1"/>
                          </a:solidFill>
                        </a:rPr>
                        <a:t>Tanto era el miedo que los egipcios sentían frente a los israelitas, </a:t>
                      </a:r>
                      <a:r>
                        <a:rPr lang="es-EC" sz="2800" b="0" baseline="30000" dirty="0">
                          <a:solidFill>
                            <a:schemeClr val="tx1"/>
                          </a:solidFill>
                        </a:rPr>
                        <a:t>13-14 </a:t>
                      </a:r>
                      <a:r>
                        <a:rPr lang="es-EC" sz="2800" b="0" dirty="0">
                          <a:solidFill>
                            <a:schemeClr val="tx1"/>
                          </a:solidFill>
                        </a:rPr>
                        <a:t>que los trataban con mucha crueldad y los hacían trabajar muy duro. Hasta los pusieron a mezclar barro para hacer ladrillos, y también a trabajar en el campo. </a:t>
                      </a:r>
                    </a:p>
                    <a:p>
                      <a:r>
                        <a:rPr lang="es-EC" sz="2800" b="0" baseline="30000" dirty="0">
                          <a:solidFill>
                            <a:schemeClr val="tx1"/>
                          </a:solidFill>
                        </a:rPr>
                        <a:t>15 </a:t>
                      </a:r>
                      <a:r>
                        <a:rPr lang="es-EC" sz="2800" b="0" dirty="0">
                          <a:solidFill>
                            <a:schemeClr val="tx1"/>
                          </a:solidFill>
                        </a:rPr>
                        <a:t>Había en Egipto dos mujeres que ayudaban a las madres israelitas cuando iban a tener un hijo. Una de ellas se llamaba Sifrá, y la otra se llamaba Puá. Las dos eran hebreas. El rey de Egipto las llamó y les dijo:</a:t>
                      </a:r>
                      <a:r>
                        <a:rPr lang="es-EC" sz="2800" b="0" i="1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s-EC" sz="2800" b="0" baseline="30000" dirty="0">
                          <a:solidFill>
                            <a:schemeClr val="tx1"/>
                          </a:solidFill>
                        </a:rPr>
                        <a:t>16 </a:t>
                      </a:r>
                      <a:r>
                        <a:rPr lang="es-EC" sz="2800" b="0" dirty="0">
                          <a:solidFill>
                            <a:schemeClr val="tx1"/>
                          </a:solidFill>
                        </a:rPr>
                        <a:t>—</a:t>
                      </a:r>
                      <a:r>
                        <a:rPr lang="es-EC" sz="2800" b="0" i="1" dirty="0">
                          <a:solidFill>
                            <a:schemeClr val="tx1"/>
                          </a:solidFill>
                        </a:rPr>
                        <a:t>Cuando ustedes ayuden a las hebreas a tener sus hijos, fíjense si nace un niño o una niña. Si les nace una niña, déjenla vivir; si les nace un niño, </a:t>
                      </a:r>
                      <a:r>
                        <a:rPr lang="es-EC" sz="2800" b="0" i="1" dirty="0">
                          <a:solidFill>
                            <a:srgbClr val="FF0000"/>
                          </a:solidFill>
                        </a:rPr>
                        <a:t>¡mátenlo!</a:t>
                      </a:r>
                      <a:endParaRPr lang="es-ES_tradnl" sz="2800" b="0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344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39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0EE7CA-27F2-8D95-4DFF-5716B3ED1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A054AED-880D-3DF4-2798-13C1EAD2AAB7}"/>
              </a:ext>
            </a:extLst>
          </p:cNvPr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E91B20B-64A6-D846-D5FE-1CFD16DC8748}"/>
              </a:ext>
            </a:extLst>
          </p:cNvPr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DA31CA2-075B-CA74-E544-608001E47BCA}"/>
              </a:ext>
            </a:extLst>
          </p:cNvPr>
          <p:cNvSpPr/>
          <p:nvPr/>
        </p:nvSpPr>
        <p:spPr>
          <a:xfrm>
            <a:off x="1401548" y="993829"/>
            <a:ext cx="14379936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091C4E5-1277-087A-8594-F8585AE68EE7}"/>
              </a:ext>
            </a:extLst>
          </p:cNvPr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8473723-0308-968D-86D5-846F40E5B7DA}"/>
              </a:ext>
            </a:extLst>
          </p:cNvPr>
          <p:cNvSpPr/>
          <p:nvPr/>
        </p:nvSpPr>
        <p:spPr>
          <a:xfrm flipH="1">
            <a:off x="19475598" y="323304"/>
            <a:ext cx="2484435" cy="2000796"/>
          </a:xfrm>
          <a:custGeom>
            <a:avLst/>
            <a:gdLst/>
            <a:ahLst/>
            <a:cxnLst/>
            <a:rect l="l" t="t" r="r" b="b"/>
            <a:pathLst>
              <a:path w="3265119" h="2469246">
                <a:moveTo>
                  <a:pt x="3265120" y="0"/>
                </a:moveTo>
                <a:lnTo>
                  <a:pt x="0" y="0"/>
                </a:lnTo>
                <a:lnTo>
                  <a:pt x="0" y="2469246"/>
                </a:lnTo>
                <a:lnTo>
                  <a:pt x="3265120" y="2469246"/>
                </a:lnTo>
                <a:lnTo>
                  <a:pt x="326512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9168AC6-C512-979C-2D54-A28A8D48141C}"/>
              </a:ext>
            </a:extLst>
          </p:cNvPr>
          <p:cNvSpPr/>
          <p:nvPr/>
        </p:nvSpPr>
        <p:spPr>
          <a:xfrm flipH="1">
            <a:off x="-3310152" y="6688710"/>
            <a:ext cx="3405194" cy="2536085"/>
          </a:xfrm>
          <a:custGeom>
            <a:avLst/>
            <a:gdLst/>
            <a:ahLst/>
            <a:cxnLst/>
            <a:rect l="l" t="t" r="r" b="b"/>
            <a:pathLst>
              <a:path w="4554770" h="3677977">
                <a:moveTo>
                  <a:pt x="4554770" y="0"/>
                </a:moveTo>
                <a:lnTo>
                  <a:pt x="0" y="0"/>
                </a:lnTo>
                <a:lnTo>
                  <a:pt x="0" y="3677977"/>
                </a:lnTo>
                <a:lnTo>
                  <a:pt x="4554770" y="3677977"/>
                </a:lnTo>
                <a:lnTo>
                  <a:pt x="455477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97DE581-0C52-7631-2AD4-B03A655177A5}"/>
              </a:ext>
            </a:extLst>
          </p:cNvPr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21487E2-395C-BDF1-E4DA-E5B0607D1822}"/>
              </a:ext>
            </a:extLst>
          </p:cNvPr>
          <p:cNvSpPr/>
          <p:nvPr/>
        </p:nvSpPr>
        <p:spPr>
          <a:xfrm rot="-829507">
            <a:off x="-578014" y="23277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3BD447F-F876-A5BF-D143-30D4E21DC098}"/>
              </a:ext>
            </a:extLst>
          </p:cNvPr>
          <p:cNvSpPr/>
          <p:nvPr/>
        </p:nvSpPr>
        <p:spPr>
          <a:xfrm>
            <a:off x="18394497" y="5960234"/>
            <a:ext cx="2929408" cy="3496186"/>
          </a:xfrm>
          <a:custGeom>
            <a:avLst/>
            <a:gdLst/>
            <a:ahLst/>
            <a:cxnLst/>
            <a:rect l="l" t="t" r="r" b="b"/>
            <a:pathLst>
              <a:path w="3909060" h="4114800">
                <a:moveTo>
                  <a:pt x="0" y="0"/>
                </a:moveTo>
                <a:lnTo>
                  <a:pt x="3909060" y="0"/>
                </a:lnTo>
                <a:lnTo>
                  <a:pt x="3909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/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ECF108C4-5B83-199A-EDF6-9157EC16E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626273"/>
              </p:ext>
            </p:extLst>
          </p:nvPr>
        </p:nvGraphicFramePr>
        <p:xfrm>
          <a:off x="1852782" y="1408747"/>
          <a:ext cx="5632659" cy="6858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2659">
                  <a:extLst>
                    <a:ext uri="{9D8B030D-6E8A-4147-A177-3AD203B41FA5}">
                      <a16:colId xmlns:a16="http://schemas.microsoft.com/office/drawing/2014/main" val="1789693535"/>
                    </a:ext>
                  </a:extLst>
                </a:gridCol>
              </a:tblGrid>
              <a:tr h="6858953">
                <a:tc>
                  <a:txBody>
                    <a:bodyPr/>
                    <a:lstStyle/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es-MX" sz="2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Recordemos el nombre de una niña o de un niño que hayamos comocido y cuyos derechos se han vulnerado en nuestro territorio o comunidad (podemos ser casos que hemos visto u oído en las noticias). </a:t>
                      </a:r>
                      <a:endParaRPr lang="es-EC" sz="2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es-MX" sz="2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Tratemos de recordar el o los casos que están detrás de esos nombres, y escribamoslos en nuestro cuaderno de notas. </a:t>
                      </a: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es-MX" sz="2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Tomemos esos casos como motivo de oración, recordando que hay muchos casos más que no conocemos.</a:t>
                      </a:r>
                      <a:endParaRPr lang="es-EC" sz="2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344819"/>
                  </a:ext>
                </a:extLst>
              </a:tr>
            </a:tbl>
          </a:graphicData>
        </a:graphic>
      </p:graphicFrame>
      <p:pic>
        <p:nvPicPr>
          <p:cNvPr id="1026" name="Picture 2" descr="Edgar Humberto Alvarez | La comunidad del barrio Las Malvinas, en el sur de  Guayaquil, Ecuador, veló y enterró este miércoles los féretros de los  cuatro niños que... | Instagram">
            <a:extLst>
              <a:ext uri="{FF2B5EF4-FFF2-40B4-BE49-F238E27FC236}">
                <a16:creationId xmlns:a16="http://schemas.microsoft.com/office/drawing/2014/main" id="{647D757D-76B0-E2C5-3518-C819E3D9D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15287" r="8500" b="2911"/>
          <a:stretch>
            <a:fillRect/>
          </a:stretch>
        </p:blipFill>
        <p:spPr bwMode="auto">
          <a:xfrm>
            <a:off x="9013308" y="2213305"/>
            <a:ext cx="64008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64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2053</Words>
  <Application>Microsoft Macintosh PowerPoint</Application>
  <PresentationFormat>Personalizado</PresentationFormat>
  <Paragraphs>103</Paragraphs>
  <Slides>17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Calibri</vt:lpstr>
      <vt:lpstr>Open Sans</vt:lpstr>
      <vt:lpstr>Aptos</vt:lpstr>
      <vt:lpstr>Lulu Font TH</vt:lpstr>
      <vt:lpstr>Bryndan Write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DIOS BIBLIA REALIDAD NIÑEZ</dc:title>
  <cp:lastModifiedBy>Daniel Oliva</cp:lastModifiedBy>
  <cp:revision>27</cp:revision>
  <dcterms:created xsi:type="dcterms:W3CDTF">2006-08-16T00:00:00Z</dcterms:created>
  <dcterms:modified xsi:type="dcterms:W3CDTF">2025-07-15T01:53:24Z</dcterms:modified>
  <dc:identifier>DAGtIqndHdU</dc:identifier>
</cp:coreProperties>
</file>