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299" r:id="rId2"/>
    <p:sldId id="258" r:id="rId3"/>
    <p:sldId id="337" r:id="rId4"/>
    <p:sldId id="351" r:id="rId5"/>
    <p:sldId id="263" r:id="rId6"/>
    <p:sldId id="262" r:id="rId7"/>
    <p:sldId id="340" r:id="rId8"/>
    <p:sldId id="352" r:id="rId9"/>
    <p:sldId id="353" r:id="rId10"/>
    <p:sldId id="345" r:id="rId11"/>
  </p:sldIdLst>
  <p:sldSz cx="9144000" cy="5143500" type="screen16x9"/>
  <p:notesSz cx="6858000" cy="9144000"/>
  <p:embeddedFontLst>
    <p:embeddedFont>
      <p:font typeface="Degular Display Black" panose="020B0604050503060204" pitchFamily="34" charset="77"/>
      <p:bold r:id="rId13"/>
    </p:embeddedFont>
    <p:embeddedFont>
      <p:font typeface="Degular Display Medium" panose="020B0604050503060204" pitchFamily="34" charset="77"/>
      <p:regular r:id="rId14"/>
    </p:embeddedFont>
    <p:embeddedFont>
      <p:font typeface="Gill Sans MT" panose="020B0502020104020203" pitchFamily="34" charset="77"/>
      <p:regular r:id="rId15"/>
      <p:bold r:id="rId16"/>
      <p:italic r:id="rId17"/>
      <p:boldItalic r:id="rId18"/>
    </p:embeddedFont>
    <p:embeddedFont>
      <p:font typeface="Inter" panose="02000503000000020004" pitchFamily="2" charset="0"/>
      <p:regular r:id="rId19"/>
      <p:bold r:id="rId20"/>
      <p:italic r:id="rId21"/>
      <p:boldItalic r:id="rId22"/>
    </p:embeddedFont>
    <p:embeddedFont>
      <p:font typeface="Inter Black" panose="02000503000000020004" pitchFamily="2" charset="0"/>
      <p:bold r:id="rId23"/>
      <p:italic r:id="rId24"/>
      <p:boldItalic r:id="rId25"/>
    </p:embeddedFont>
    <p:embeddedFont>
      <p:font typeface="Inter Light" panose="02000403000000020004" pitchFamily="2" charset="0"/>
      <p:regular r:id="rId26"/>
      <p:bold r:id="rId27"/>
      <p:italic r:id="rId28"/>
      <p:boldItalic r:id="rId29"/>
    </p:embeddedFont>
    <p:embeddedFont>
      <p:font typeface="Inter Medium" panose="02000503000000020004" pitchFamily="2" charset="0"/>
      <p:regular r:id="rId30"/>
      <p:bold r:id="rId31"/>
      <p:italic r:id="rId32"/>
      <p:boldItalic r:id="rId33"/>
    </p:embeddedFont>
    <p:embeddedFont>
      <p:font typeface="Inter SemiBold" panose="02000503000000020004" pitchFamily="2" charset="0"/>
      <p:regular r:id="rId34"/>
      <p:bold r:id="rId35"/>
      <p:italic r:id="rId36"/>
      <p:boldItalic r:id="rId37"/>
    </p:embeddedFont>
    <p:embeddedFont>
      <p:font typeface="Lato" panose="020F0502020204030203" pitchFamily="34" charset="77"/>
      <p:regular r:id="rId38"/>
      <p:bold r:id="rId39"/>
      <p:italic r:id="rId40"/>
      <p:boldItalic r:id="rId41"/>
    </p:embeddedFont>
    <p:embeddedFont>
      <p:font typeface="Lato Light" panose="020F0302020204030203" pitchFamily="34" charset="77"/>
      <p:regular r:id="rId42"/>
      <p:italic r:id="rId43"/>
    </p:embeddedFont>
    <p:embeddedFont>
      <p:font typeface="Proxima Nova" panose="02000506030000020004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61"/>
    <p:restoredTop sz="94617"/>
  </p:normalViewPr>
  <p:slideViewPr>
    <p:cSldViewPr snapToGrid="0">
      <p:cViewPr varScale="1">
        <p:scale>
          <a:sx n="128" d="100"/>
          <a:sy n="128" d="100"/>
        </p:scale>
        <p:origin x="168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font" Target="fonts/font3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font" Target="fonts/font34.fntdata"/><Relationship Id="rId20" Type="http://schemas.openxmlformats.org/officeDocument/2006/relationships/font" Target="fonts/font8.fntdata"/><Relationship Id="rId41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f27f6ff4e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f27f6ff4e_0_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f27f6ff4e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f27f6ff4e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55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f27f6ff4e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f27f6ff4e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f27f6ff4e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f27f6ff4e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T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r="18227"/>
          <a:stretch/>
        </p:blipFill>
        <p:spPr>
          <a:xfrm>
            <a:off x="1666875" y="0"/>
            <a:ext cx="7477125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2"/>
          <p:cNvGrpSpPr/>
          <p:nvPr/>
        </p:nvGrpSpPr>
        <p:grpSpPr>
          <a:xfrm>
            <a:off x="-100" y="6698300"/>
            <a:ext cx="9144100" cy="5143500"/>
            <a:chOff x="-100" y="0"/>
            <a:chExt cx="9144100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-100" y="4749900"/>
              <a:ext cx="91440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-23749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63754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-100" y="0"/>
              <a:ext cx="9144000" cy="5143500"/>
              <a:chOff x="-100" y="0"/>
              <a:chExt cx="9144000" cy="51435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-100" y="0"/>
                <a:ext cx="9144000" cy="393600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5400000">
                <a:off x="2000250" y="2374950"/>
                <a:ext cx="5143500" cy="393600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 rot="5400000">
              <a:off x="-1873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41878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idnight">
  <p:cSld name="BLANK_2">
    <p:bg>
      <p:bgPr>
        <a:solidFill>
          <a:srgbClr val="11122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0625" y="4701600"/>
            <a:ext cx="802575" cy="27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3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56546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orizon With Star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625" y="2654675"/>
            <a:ext cx="1396152" cy="139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 Midnight">
  <p:cSld name="BLANK_1_1_1">
    <p:bg>
      <p:bgPr>
        <a:solidFill>
          <a:srgbClr val="11122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2449" y="1572550"/>
            <a:ext cx="5939102" cy="19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- White">
  <p:cSld name="TITLE_2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ctrTitle"/>
          </p:nvPr>
        </p:nvSpPr>
        <p:spPr>
          <a:xfrm>
            <a:off x="1443000" y="95317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"/>
          </p:nvPr>
        </p:nvSpPr>
        <p:spPr>
          <a:xfrm>
            <a:off x="1443000" y="3005775"/>
            <a:ext cx="6258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70" name="Google Shape;170;p29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- Midnight">
  <p:cSld name="TITLE_2_1_1_1"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ctrTitle"/>
          </p:nvPr>
        </p:nvSpPr>
        <p:spPr>
          <a:xfrm>
            <a:off x="1443000" y="95317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1"/>
          </p:nvPr>
        </p:nvSpPr>
        <p:spPr>
          <a:xfrm>
            <a:off x="1443000" y="3005775"/>
            <a:ext cx="6258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0625" y="4701600"/>
            <a:ext cx="802575" cy="27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31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56546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_Two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0548A5B5-FDA1-8C43-AEF4-AB27E90EE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768" y="1172224"/>
            <a:ext cx="4017263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FFDEF9ED-6E6E-0944-BF2D-FB6B4F8BE9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0768" y="3044368"/>
            <a:ext cx="8128368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806E6F-9574-2444-AF0C-9B69AFD440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387" y="3350788"/>
            <a:ext cx="8128750" cy="13906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 </a:t>
            </a:r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93BE84-3158-0046-96E3-249E754EF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387" y="1479404"/>
            <a:ext cx="4017654" cy="1345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6D2E2E81-B2E0-2D4B-87DB-238C370EC8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2802" y="1172224"/>
            <a:ext cx="3906335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D77604-8188-FF46-AEE9-E739C1EF3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2421" y="1479404"/>
            <a:ext cx="3906716" cy="1345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</p:txBody>
      </p:sp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4F93B33D-B81D-1C4D-98DE-FB81FC0BF1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51" y="204708"/>
            <a:ext cx="1512194" cy="397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FE7E6C-0050-9C49-A6EF-E2FC61EE8F19}"/>
              </a:ext>
            </a:extLst>
          </p:cNvPr>
          <p:cNvSpPr txBox="1"/>
          <p:nvPr userDrawn="1"/>
        </p:nvSpPr>
        <p:spPr>
          <a:xfrm>
            <a:off x="8377176" y="4718620"/>
            <a:ext cx="60957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2823113-60A5-9941-B030-6037FF3DB2CF}" type="slidenum">
              <a:rPr lang="en-US" sz="1125">
                <a:solidFill>
                  <a:srgbClr val="333333"/>
                </a:solidFill>
                <a:latin typeface="Gill Sans MT" panose="020B0502020104020203" pitchFamily="34" charset="77"/>
                <a:ea typeface="Gill Sans Nova Medium" panose="020B0502020204020203" pitchFamily="34" charset="-128"/>
                <a:cs typeface="Gill Sans Nova Medium" panose="020B0502020204020203" pitchFamily="34" charset="-128"/>
              </a:rPr>
              <a:pPr algn="r"/>
              <a:t>‹Nº›</a:t>
            </a:fld>
            <a:endParaRPr lang="en-US" sz="1125" dirty="0">
              <a:solidFill>
                <a:srgbClr val="333333"/>
              </a:solidFill>
              <a:latin typeface="Gill Sans MT" panose="020B0502020104020203" pitchFamily="34" charset="77"/>
              <a:ea typeface="Gill Sans Nova Medium" panose="020B0502020204020203" pitchFamily="34" charset="-128"/>
              <a:cs typeface="Gill Sans Nova Medium" panose="020B0502020204020203" pitchFamily="34" charset="-128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5EAA64C-2F0E-694C-9B48-1C56A975B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393" y="382042"/>
            <a:ext cx="6384892" cy="609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50" b="1" i="0">
                <a:solidFill>
                  <a:srgbClr val="FF6B0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Title with highlighted words</a:t>
            </a:r>
          </a:p>
        </p:txBody>
      </p:sp>
    </p:spTree>
    <p:extLst>
      <p:ext uri="{BB962C8B-B14F-4D97-AF65-F5344CB8AC3E}">
        <p14:creationId xmlns:p14="http://schemas.microsoft.com/office/powerpoint/2010/main" val="123849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hite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44" name="Google Shape;44;p6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94100" y="1109300"/>
            <a:ext cx="8352300" cy="3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605100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60" name="Google Shape;60;p9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9"/>
          <p:cNvSpPr/>
          <p:nvPr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Photo">
  <p:cSld name="ONE_COLUMN_TEXT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94100" y="392900"/>
            <a:ext cx="3990300" cy="580200"/>
          </a:xfrm>
          <a:prstGeom prst="rect">
            <a:avLst/>
          </a:prstGeom>
        </p:spPr>
        <p:txBody>
          <a:bodyPr spcFirstLastPara="1" wrap="square" lIns="91425" tIns="46800" rIns="91425" bIns="46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94100" y="1109300"/>
            <a:ext cx="3990300" cy="36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4777375" y="0"/>
            <a:ext cx="437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97" name="Google Shape;97;p14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09" name="Google Shape;109;p16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17" name="Google Shape;117;p17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22" name="Google Shape;122;p18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Inter Black"/>
              <a:buNone/>
              <a:defRPr sz="12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11700" y="2847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45" name="Google Shape;145;p22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2900" y="1141244"/>
            <a:ext cx="8357100" cy="3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 typeface="Inter Light"/>
              <a:buChar char="●"/>
              <a:defRPr sz="1800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60" r:id="rId4"/>
    <p:sldLayoutId id="2147483662" r:id="rId5"/>
    <p:sldLayoutId id="2147483663" r:id="rId6"/>
    <p:sldLayoutId id="2147483664" r:id="rId7"/>
    <p:sldLayoutId id="2147483666" r:id="rId8"/>
    <p:sldLayoutId id="2147483668" r:id="rId9"/>
    <p:sldLayoutId id="2147483669" r:id="rId10"/>
    <p:sldLayoutId id="2147483670" r:id="rId11"/>
    <p:sldLayoutId id="2147483673" r:id="rId12"/>
    <p:sldLayoutId id="2147483675" r:id="rId13"/>
    <p:sldLayoutId id="2147483677" r:id="rId14"/>
    <p:sldLayoutId id="214748367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8C4C3F-B423-D559-9C8E-81EA637D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8439" cy="51435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B2C94C7-C045-A3B0-F178-C81E040C5292}"/>
              </a:ext>
            </a:extLst>
          </p:cNvPr>
          <p:cNvSpPr txBox="1"/>
          <p:nvPr/>
        </p:nvSpPr>
        <p:spPr>
          <a:xfrm>
            <a:off x="5213248" y="768927"/>
            <a:ext cx="3847625" cy="384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MÓDULO 2</a:t>
            </a:r>
          </a:p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TALLER 1:</a:t>
            </a:r>
          </a:p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DESAFÍOS PARA LA PROTECCIÓN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FDA93F-694D-DE73-068D-D864925ADB12}"/>
              </a:ext>
            </a:extLst>
          </p:cNvPr>
          <p:cNvSpPr/>
          <p:nvPr/>
        </p:nvSpPr>
        <p:spPr>
          <a:xfrm>
            <a:off x="7429500" y="145473"/>
            <a:ext cx="1631373" cy="623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050"/>
          </a:p>
        </p:txBody>
      </p:sp>
    </p:spTree>
    <p:extLst>
      <p:ext uri="{BB962C8B-B14F-4D97-AF65-F5344CB8AC3E}">
        <p14:creationId xmlns:p14="http://schemas.microsoft.com/office/powerpoint/2010/main" val="8459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ORGANIZACIONES Y FAMILIAS SEGURAS</a:t>
            </a:r>
            <a:endParaRPr lang="es-EC" dirty="0">
              <a:solidFill>
                <a:srgbClr val="211D1E"/>
              </a:solidFill>
              <a:effectLst/>
              <a:latin typeface="Inter SemiBold" panose="02000503000000020004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9CF084-6A3F-9801-D961-C38EBE05CF9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01FED06-5FF7-78BA-7BC3-1CA25FFEAC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5697" y="157452"/>
            <a:ext cx="3990300" cy="36366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s-EC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“Es necesario construir modelos de convivencia en el que todos y todas seamos igualmente diferentes y entendamos que el significado de la vida se encuentre en esa convivencia en relaciones de significado de la vida se encuentra en esa convivencia de relaciones de reciprocidad, complementariedad, mutualidad y solidaridad”. </a:t>
            </a:r>
          </a:p>
          <a:p>
            <a:pPr marL="114300" indent="0">
              <a:buNone/>
            </a:pPr>
            <a:endParaRPr lang="es-ES_tradnl" sz="20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C6CECA-24A6-B75F-C63B-C6447C49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1" r="21203"/>
          <a:stretch/>
        </p:blipFill>
        <p:spPr>
          <a:xfrm>
            <a:off x="28575" y="0"/>
            <a:ext cx="4724400" cy="51435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16660747-8E70-0670-5A30-4CD66C52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13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589874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/>
          </a:bodyPr>
          <a:lstStyle/>
          <a:p>
            <a:r>
              <a:rPr lang="es-EC" kern="100" dirty="0">
                <a:effectLst/>
                <a:latin typeface="Degular Display Medium" panose="020B060405050306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CONSTRUYENDO ORGANIZACIONES SEGURAS PARA LA NIÑEZ</a:t>
            </a:r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94100" y="1109299"/>
            <a:ext cx="8352300" cy="3674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AutoNum type="arabicPeriod"/>
            </a:pPr>
            <a:r>
              <a:rPr lang="es-EC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Conciencia crítica de lo de lo que son las agresiones sexuales. </a:t>
            </a:r>
          </a:p>
          <a:p>
            <a:pPr lvl="0">
              <a:buAutoNum type="arabicPeriod"/>
            </a:pPr>
            <a:endParaRPr lang="es-EC" sz="24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0">
              <a:buAutoNum type="arabicPeriod"/>
            </a:pPr>
            <a:r>
              <a:rPr lang="es-EC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Las dinámicas con las que operan los depredadores.</a:t>
            </a:r>
          </a:p>
          <a:p>
            <a:pPr lvl="0">
              <a:buAutoNum type="arabicPeriod"/>
            </a:pPr>
            <a:endParaRPr lang="es-EC" sz="24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0">
              <a:buAutoNum type="arabicPeriod"/>
            </a:pPr>
            <a:r>
              <a:rPr lang="es-EC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 qué NNA guardan el secreto cuando son agredidos.</a:t>
            </a:r>
          </a:p>
          <a:p>
            <a:pPr marL="114300" indent="0" algn="just">
              <a:buNone/>
            </a:pPr>
            <a:endParaRPr lang="es-EC" sz="2400" dirty="0">
              <a:solidFill>
                <a:srgbClr val="211D1E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3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589874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/>
          </a:bodyPr>
          <a:lstStyle/>
          <a:p>
            <a:r>
              <a:rPr lang="es-EC" kern="100" dirty="0">
                <a:effectLst/>
                <a:latin typeface="Degular Display Medium" panose="020B060405050306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CONSTRUYENDO ORGANIZACIONES SEGURAS PARA LA NIÑEZ</a:t>
            </a:r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94100" y="1109299"/>
            <a:ext cx="8352300" cy="3674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AutoNum type="arabicPeriod"/>
            </a:pPr>
            <a:r>
              <a:rPr lang="es-EC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Los mitos sobres las agresiones sexuales.</a:t>
            </a:r>
          </a:p>
          <a:p>
            <a:pPr lvl="0">
              <a:buAutoNum type="arabicPeriod"/>
            </a:pPr>
            <a:endParaRPr lang="es-EC" sz="24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0">
              <a:buAutoNum type="arabicPeriod"/>
            </a:pPr>
            <a:r>
              <a:rPr lang="es-EC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Mecanismos de protección con los que podemos contar.</a:t>
            </a:r>
          </a:p>
          <a:p>
            <a:pPr marL="114300" indent="0" algn="just">
              <a:buNone/>
            </a:pPr>
            <a:endParaRPr lang="es-EC" sz="2400" dirty="0">
              <a:solidFill>
                <a:srgbClr val="211D1E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ctrTitle"/>
          </p:nvPr>
        </p:nvSpPr>
        <p:spPr>
          <a:xfrm>
            <a:off x="1443000" y="696501"/>
            <a:ext cx="6542408" cy="3137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se </a:t>
            </a:r>
            <a:r>
              <a:rPr lang="en-GB" dirty="0" err="1"/>
              <a:t>necesita</a:t>
            </a:r>
            <a:r>
              <a:rPr lang="en-GB" dirty="0"/>
              <a:t>?</a:t>
            </a:r>
            <a:br>
              <a:rPr lang="en-GB" dirty="0"/>
            </a:br>
            <a:endParaRPr dirty="0"/>
          </a:p>
        </p:txBody>
      </p:sp>
      <p:sp>
        <p:nvSpPr>
          <p:cNvPr id="237" name="Google Shape;237;p38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BD5BB7-B85D-99F1-B09C-D9B4C7E0E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82" y="753449"/>
            <a:ext cx="4122482" cy="4199981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Ir desarrollando proceso organizacional de transparencia y conscientización acerca de lo mencionado.</a:t>
            </a:r>
          </a:p>
          <a:p>
            <a:pPr algn="just"/>
            <a:endParaRPr lang="es-EC" dirty="0"/>
          </a:p>
          <a:p>
            <a:pPr algn="just"/>
            <a:endParaRPr lang="es-EC" dirty="0"/>
          </a:p>
          <a:p>
            <a:pPr algn="just"/>
            <a:r>
              <a:rPr lang="es-EC" dirty="0"/>
              <a:t>Generar una cultura de protección y vigilancia que mantiene una actitud de continua vigilancia desde la prevención y detección temprana.</a:t>
            </a:r>
          </a:p>
          <a:p>
            <a:pPr marL="114300" indent="0" algn="just">
              <a:buNone/>
            </a:pPr>
            <a:endParaRPr lang="es-EC" dirty="0"/>
          </a:p>
          <a:p>
            <a:pPr marL="114300" indent="0">
              <a:buNone/>
            </a:pP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62C84-0261-6860-B7C0-FF67712A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9" r="605"/>
          <a:stretch/>
        </p:blipFill>
        <p:spPr>
          <a:xfrm>
            <a:off x="4682838" y="0"/>
            <a:ext cx="468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82" y="753449"/>
            <a:ext cx="4122482" cy="4199981"/>
          </a:xfrm>
        </p:spPr>
        <p:txBody>
          <a:bodyPr>
            <a:normAutofit/>
          </a:bodyPr>
          <a:lstStyle/>
          <a:p>
            <a:r>
              <a:rPr lang="es-EC" dirty="0"/>
              <a:t>Informar, educar y acompaña a otros adultos en los espacios donde NNA se encuentra para que vaya progresivamente asumiendo una responsabilidad compartida en la protección.</a:t>
            </a:r>
          </a:p>
          <a:p>
            <a:pPr marL="114300" indent="0">
              <a:buNone/>
            </a:pPr>
            <a:endParaRPr lang="es-EC" dirty="0"/>
          </a:p>
          <a:p>
            <a:r>
              <a:rPr lang="es-EC" dirty="0"/>
              <a:t>Incorporar activamente a los protagonistas a NNA.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62C84-0261-6860-B7C0-FF67712A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9" r="605"/>
          <a:stretch/>
        </p:blipFill>
        <p:spPr>
          <a:xfrm>
            <a:off x="4682838" y="0"/>
            <a:ext cx="468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1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D868BA9-B0B9-5CCA-38D5-AF87FC70D7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F94B16-7EF1-4441-40E0-AEFECEACF858}"/>
              </a:ext>
            </a:extLst>
          </p:cNvPr>
          <p:cNvSpPr txBox="1"/>
          <p:nvPr/>
        </p:nvSpPr>
        <p:spPr>
          <a:xfrm>
            <a:off x="1666464" y="974035"/>
            <a:ext cx="6592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200" kern="100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“Se protege a la niñez y a los adultos para que sepan actuar en ambientes más seguros y con más confianza, sabiendo cuales son no son los comportamientos e interacciones con la niñez”.</a:t>
            </a:r>
          </a:p>
        </p:txBody>
      </p:sp>
    </p:spTree>
    <p:extLst>
      <p:ext uri="{BB962C8B-B14F-4D97-AF65-F5344CB8AC3E}">
        <p14:creationId xmlns:p14="http://schemas.microsoft.com/office/powerpoint/2010/main" val="2985285012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Vision">
  <a:themeElements>
    <a:clrScheme name="Simple Light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FFEBE1"/>
      </a:accent2>
      <a:accent3>
        <a:srgbClr val="FFD5BF"/>
      </a:accent3>
      <a:accent4>
        <a:srgbClr val="FFBD9D"/>
      </a:accent4>
      <a:accent5>
        <a:srgbClr val="FFA57B"/>
      </a:accent5>
      <a:accent6>
        <a:srgbClr val="FF8638"/>
      </a:accent6>
      <a:hlink>
        <a:srgbClr val="22A8C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242</Words>
  <Application>Microsoft Macintosh PowerPoint</Application>
  <PresentationFormat>Presentación en pantalla (16:9)</PresentationFormat>
  <Paragraphs>31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3" baseType="lpstr">
      <vt:lpstr>Inter SemiBold</vt:lpstr>
      <vt:lpstr>Arial</vt:lpstr>
      <vt:lpstr>Lato</vt:lpstr>
      <vt:lpstr>Inter</vt:lpstr>
      <vt:lpstr>Degular Display Medium</vt:lpstr>
      <vt:lpstr>Proxima Nova</vt:lpstr>
      <vt:lpstr>Lato Light</vt:lpstr>
      <vt:lpstr>Gill Sans MT</vt:lpstr>
      <vt:lpstr>Inter Medium</vt:lpstr>
      <vt:lpstr>Inter Light</vt:lpstr>
      <vt:lpstr>Inter Black</vt:lpstr>
      <vt:lpstr>Degular Display Black</vt:lpstr>
      <vt:lpstr>World Vision</vt:lpstr>
      <vt:lpstr>Presentación de PowerPoint</vt:lpstr>
      <vt:lpstr>ORGANIZACIONES Y FAMILIAS SEGURAS</vt:lpstr>
      <vt:lpstr>Presentación de PowerPoint</vt:lpstr>
      <vt:lpstr>CONSTRUYENDO ORGANIZACIONES SEGURAS PARA LA NIÑEZ</vt:lpstr>
      <vt:lpstr>CONSTRUYENDO ORGANIZACIONES SEGURAS PARA LA NIÑEZ</vt:lpstr>
      <vt:lpstr>¿Qué se necesita?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 TITLE SLIDE</dc:title>
  <cp:lastModifiedBy>Carolina Bermudez</cp:lastModifiedBy>
  <cp:revision>7</cp:revision>
  <dcterms:modified xsi:type="dcterms:W3CDTF">2025-07-29T01:47:23Z</dcterms:modified>
</cp:coreProperties>
</file>