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 id="2147483676" r:id="rId6"/>
    <p:sldMasterId id="214748367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5143500" cx="9144000"/>
  <p:notesSz cx="6858000" cy="9144000"/>
  <p:embeddedFontLst>
    <p:embeddedFont>
      <p:font typeface="Caveat"/>
      <p:regular r:id="rId45"/>
      <p:bold r:id="rId46"/>
    </p:embeddedFont>
    <p:embeddedFont>
      <p:font typeface="Roboto"/>
      <p:regular r:id="rId47"/>
      <p:bold r:id="rId48"/>
      <p:italic r:id="rId49"/>
      <p:boldItalic r:id="rId50"/>
    </p:embeddedFont>
    <p:embeddedFont>
      <p:font typeface="Amatic SC"/>
      <p:regular r:id="rId51"/>
      <p:bold r:id="rId52"/>
    </p:embeddedFont>
    <p:embeddedFont>
      <p:font typeface="Source Code Pr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B2331D-E7C8-4D80-B04A-9DEBE26128C2}">
  <a:tblStyle styleId="{F9B2331D-E7C8-4D80-B04A-9DEBE26128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Caveat-bold.fntdata"/><Relationship Id="rId45" Type="http://schemas.openxmlformats.org/officeDocument/2006/relationships/font" Target="fonts/Cave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AmaticSC-regular.fntdata"/><Relationship Id="rId50" Type="http://schemas.openxmlformats.org/officeDocument/2006/relationships/font" Target="fonts/Roboto-boldItalic.fntdata"/><Relationship Id="rId53" Type="http://schemas.openxmlformats.org/officeDocument/2006/relationships/font" Target="fonts/SourceCodePro-regular.fntdata"/><Relationship Id="rId52" Type="http://schemas.openxmlformats.org/officeDocument/2006/relationships/font" Target="fonts/AmaticSC-bold.fntdata"/><Relationship Id="rId11" Type="http://schemas.openxmlformats.org/officeDocument/2006/relationships/slide" Target="slides/slide3.xml"/><Relationship Id="rId55" Type="http://schemas.openxmlformats.org/officeDocument/2006/relationships/font" Target="fonts/SourceCodePro-italic.fntdata"/><Relationship Id="rId10" Type="http://schemas.openxmlformats.org/officeDocument/2006/relationships/slide" Target="slides/slide2.xml"/><Relationship Id="rId54" Type="http://schemas.openxmlformats.org/officeDocument/2006/relationships/font" Target="fonts/SourceCodePro-bold.fntdata"/><Relationship Id="rId13" Type="http://schemas.openxmlformats.org/officeDocument/2006/relationships/slide" Target="slides/slide5.xml"/><Relationship Id="rId12" Type="http://schemas.openxmlformats.org/officeDocument/2006/relationships/slide" Target="slides/slide4.xml"/><Relationship Id="rId56" Type="http://schemas.openxmlformats.org/officeDocument/2006/relationships/font" Target="fonts/SourceCodePro-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e29f28cf1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e29f28cf1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ec4de755d0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1ec4de755d0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c4de755d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c4de755d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ec4de755d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ec4de755d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c4de755d0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ec4de755d0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ec4de755d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ec4de755d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ec4de755d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ec4de755d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ec4de755d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ec4de755d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ec4de755d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ec4de755d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ec4de755d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ec4de755d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ec4de755d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ec4de755d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ec4de755d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1ec4de755d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ec4de755d0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ec4de755d0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ec4de755d0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1ec4de755d0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ec4de755d0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1ec4de755d0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ec4de755d0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1ec4de755d0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ec4de755d0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1ec4de755d0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ec4de755d0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1ec4de755d0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ec4de755d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ec4de755d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ec4de755d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ec4de755d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ec4de755d0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1ec4de755d0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ec4de755d0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ec4de755d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ec4de755d0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1ec4de755d0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ec4de755d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ec4de755d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ec4de755d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ec4de755d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ec4de755d0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ec4de755d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c4de755d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ec4de755d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ec4de755d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ec4de755d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d62ad514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d62ad514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e6ea4a23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e6ea4a23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cd28ab0e9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cd28ab0e9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ec4de755d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ec4de755d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ec4de755d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ec4de755d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ec4de755d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ec4de755d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ea4fa779d4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ea4fa779d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ec4de755d0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ec4de755d0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3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0.jp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jp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5200"/>
              <a:buFont typeface="Calibri"/>
              <a:buNone/>
              <a:defRPr b="1" sz="5200">
                <a:solidFill>
                  <a:schemeClr val="lt1"/>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57" name="Google Shape;57;p1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Calibri"/>
              <a:buNone/>
              <a:defRPr b="1">
                <a:solidFill>
                  <a:schemeClr val="lt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5"/>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61" name="Google Shape;61;p15"/>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s-419" sz="1000">
                <a:solidFill>
                  <a:schemeClr val="accent2"/>
                </a:solidFill>
                <a:latin typeface="Source Code Pro"/>
                <a:ea typeface="Source Code Pro"/>
                <a:cs typeface="Source Code Pro"/>
                <a:sym typeface="Source Code Pro"/>
              </a:rPr>
              <a:t>‹#›</a:t>
            </a:fld>
            <a:endParaRPr/>
          </a:p>
        </p:txBody>
      </p:sp>
      <p:pic>
        <p:nvPicPr>
          <p:cNvPr id="62" name="Google Shape;62;p15"/>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6"/>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65" name="Google Shape;65;p16"/>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3000"/>
              <a:buFont typeface="Calibri"/>
              <a:buNone/>
              <a:defRPr b="1" sz="3000">
                <a:solidFill>
                  <a:schemeClr val="lt1"/>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6" name="Google Shape;66;p16"/>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900"/>
              <a:buFont typeface="Calibri"/>
              <a:buNone/>
              <a:defRPr sz="1900">
                <a:solidFill>
                  <a:schemeClr val="lt1"/>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67" name="Google Shape;67;p16"/>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7"/>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2300">
                <a:solidFill>
                  <a:srgbClr val="333333"/>
                </a:solidFill>
                <a:latin typeface="Calibri"/>
                <a:ea typeface="Calibri"/>
                <a:cs typeface="Calibri"/>
                <a:sym typeface="Calibri"/>
              </a:rPr>
              <a:t>tearfund.org</a:t>
            </a:r>
            <a:endParaRPr b="1" sz="3000">
              <a:solidFill>
                <a:srgbClr val="333333"/>
              </a:solidFill>
              <a:latin typeface="Calibri"/>
              <a:ea typeface="Calibri"/>
              <a:cs typeface="Calibri"/>
              <a:sym typeface="Calibri"/>
            </a:endParaRPr>
          </a:p>
        </p:txBody>
      </p:sp>
      <p:pic>
        <p:nvPicPr>
          <p:cNvPr id="70" name="Google Shape;70;p17"/>
          <p:cNvPicPr preferRelativeResize="0"/>
          <p:nvPr/>
        </p:nvPicPr>
        <p:blipFill>
          <a:blip r:embed="rId3">
            <a:alphaModFix/>
          </a:blip>
          <a:stretch>
            <a:fillRect/>
          </a:stretch>
        </p:blipFill>
        <p:spPr>
          <a:xfrm>
            <a:off x="2901625" y="1805675"/>
            <a:ext cx="3340750" cy="1049300"/>
          </a:xfrm>
          <a:prstGeom prst="rect">
            <a:avLst/>
          </a:prstGeom>
          <a:noFill/>
          <a:ln>
            <a:noFill/>
          </a:ln>
        </p:spPr>
      </p:pic>
      <p:sp>
        <p:nvSpPr>
          <p:cNvPr id="71" name="Google Shape;71;p17"/>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s-419" sz="1000">
                <a:solidFill>
                  <a:schemeClr val="dk1"/>
                </a:solidFill>
                <a:latin typeface="Calibri"/>
                <a:ea typeface="Calibri"/>
                <a:cs typeface="Calibri"/>
                <a:sym typeface="Calibri"/>
              </a:rPr>
              <a:t>Registered office: Tearfund, 100 Church Road, Teddington, TW11 8QE. Registered in England: 994339. A company limited by guarantee. </a:t>
            </a:r>
            <a:br>
              <a:rPr lang="es-419" sz="1000">
                <a:solidFill>
                  <a:schemeClr val="dk1"/>
                </a:solidFill>
                <a:latin typeface="Calibri"/>
                <a:ea typeface="Calibri"/>
                <a:cs typeface="Calibri"/>
                <a:sym typeface="Calibri"/>
              </a:rPr>
            </a:br>
            <a:r>
              <a:rPr lang="es-419" sz="1000">
                <a:solidFill>
                  <a:schemeClr val="dk1"/>
                </a:solidFill>
                <a:latin typeface="Calibri"/>
                <a:ea typeface="Calibri"/>
                <a:cs typeface="Calibri"/>
                <a:sym typeface="Calibri"/>
              </a:rPr>
              <a:t>Registered Charity No. 265464 (England &amp; Wales) Registered Charity No. SC037624 (Scotland)</a:t>
            </a:r>
            <a:endParaRPr sz="1000">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173145"/>
        </a:solidFill>
      </p:bgPr>
    </p:bg>
    <p:spTree>
      <p:nvGrpSpPr>
        <p:cNvPr id="72" name="Shape 72"/>
        <p:cNvGrpSpPr/>
        <p:nvPr/>
      </p:nvGrpSpPr>
      <p:grpSpPr>
        <a:xfrm>
          <a:off x="0" y="0"/>
          <a:ext cx="0" cy="0"/>
          <a:chOff x="0" y="0"/>
          <a:chExt cx="0" cy="0"/>
        </a:xfrm>
      </p:grpSpPr>
      <p:pic>
        <p:nvPicPr>
          <p:cNvPr id="73" name="Google Shape;73;p18"/>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pic>
        <p:nvPicPr>
          <p:cNvPr id="75" name="Google Shape;75;p19"/>
          <p:cNvPicPr preferRelativeResize="0"/>
          <p:nvPr/>
        </p:nvPicPr>
        <p:blipFill>
          <a:blip r:embed="rId2">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sp>
        <p:nvSpPr>
          <p:cNvPr id="77" name="Google Shape;7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84" name="Shape 84"/>
        <p:cNvGrpSpPr/>
        <p:nvPr/>
      </p:nvGrpSpPr>
      <p:grpSpPr>
        <a:xfrm>
          <a:off x="0" y="0"/>
          <a:ext cx="0" cy="0"/>
          <a:chOff x="0" y="0"/>
          <a:chExt cx="0" cy="0"/>
        </a:xfrm>
      </p:grpSpPr>
      <p:sp>
        <p:nvSpPr>
          <p:cNvPr id="85" name="Google Shape;85;p22"/>
          <p:cNvSpPr txBox="1"/>
          <p:nvPr>
            <p:ph type="ctrTitle"/>
          </p:nvPr>
        </p:nvSpPr>
        <p:spPr>
          <a:xfrm>
            <a:off x="357150" y="1571600"/>
            <a:ext cx="8429700" cy="9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6" name="Google Shape;86;p22"/>
          <p:cNvSpPr txBox="1"/>
          <p:nvPr>
            <p:ph idx="1" type="subTitle"/>
          </p:nvPr>
        </p:nvSpPr>
        <p:spPr>
          <a:xfrm>
            <a:off x="996150" y="2532500"/>
            <a:ext cx="71517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pic>
        <p:nvPicPr>
          <p:cNvPr id="87" name="Google Shape;87;p22"/>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88" name="Shape 88"/>
        <p:cNvGrpSpPr/>
        <p:nvPr/>
      </p:nvGrpSpPr>
      <p:grpSpPr>
        <a:xfrm>
          <a:off x="0" y="0"/>
          <a:ext cx="0" cy="0"/>
          <a:chOff x="0" y="0"/>
          <a:chExt cx="0" cy="0"/>
        </a:xfrm>
      </p:grpSpPr>
      <p:sp>
        <p:nvSpPr>
          <p:cNvPr id="89" name="Google Shape;89;p2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91" name="Google Shape;91;p2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s-419" sz="1000">
                <a:solidFill>
                  <a:schemeClr val="accent2"/>
                </a:solidFill>
                <a:latin typeface="Source Code Pro"/>
                <a:ea typeface="Source Code Pro"/>
                <a:cs typeface="Source Code Pro"/>
                <a:sym typeface="Source Code Pro"/>
              </a:rPr>
              <a:t>‹#›</a:t>
            </a:fld>
            <a:endParaRPr/>
          </a:p>
        </p:txBody>
      </p:sp>
      <p:pic>
        <p:nvPicPr>
          <p:cNvPr id="92" name="Google Shape;92;p23"/>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95" name="Google Shape;95;p24"/>
          <p:cNvSpPr txBox="1"/>
          <p:nvPr>
            <p:ph type="title"/>
          </p:nvPr>
        </p:nvSpPr>
        <p:spPr>
          <a:xfrm>
            <a:off x="462625" y="13620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 name="Google Shape;96;p24"/>
          <p:cNvSpPr txBox="1"/>
          <p:nvPr>
            <p:ph idx="2" type="subTitle"/>
          </p:nvPr>
        </p:nvSpPr>
        <p:spPr>
          <a:xfrm>
            <a:off x="546475" y="23367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97" name="Google Shape;97;p24"/>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98" name="Shape 98"/>
        <p:cNvGrpSpPr/>
        <p:nvPr/>
      </p:nvGrpSpPr>
      <p:grpSpPr>
        <a:xfrm>
          <a:off x="0" y="0"/>
          <a:ext cx="0" cy="0"/>
          <a:chOff x="0" y="0"/>
          <a:chExt cx="0" cy="0"/>
        </a:xfrm>
      </p:grpSpPr>
      <p:sp>
        <p:nvSpPr>
          <p:cNvPr id="99" name="Google Shape;99;p25"/>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100" name="Google Shape;100;p25"/>
          <p:cNvPicPr preferRelativeResize="0"/>
          <p:nvPr/>
        </p:nvPicPr>
        <p:blipFill rotWithShape="1">
          <a:blip r:embed="rId3">
            <a:alphaModFix/>
          </a:blip>
          <a:srcRect b="149" l="0" r="0" t="159"/>
          <a:stretch/>
        </p:blipFill>
        <p:spPr>
          <a:xfrm>
            <a:off x="2901625" y="1805675"/>
            <a:ext cx="3340749" cy="1049300"/>
          </a:xfrm>
          <a:prstGeom prst="rect">
            <a:avLst/>
          </a:prstGeom>
          <a:noFill/>
          <a:ln>
            <a:noFill/>
          </a:ln>
        </p:spPr>
      </p:pic>
      <p:sp>
        <p:nvSpPr>
          <p:cNvPr id="101" name="Google Shape;101;p25"/>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s-419"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s-419" sz="1000">
                <a:solidFill>
                  <a:srgbClr val="0B2F43"/>
                </a:solidFill>
                <a:latin typeface="Calibri"/>
                <a:ea typeface="Calibri"/>
                <a:cs typeface="Calibri"/>
                <a:sym typeface="Calibri"/>
              </a:rPr>
            </a:br>
            <a:r>
              <a:rPr lang="es-419"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102" name="Shape 102"/>
        <p:cNvGrpSpPr/>
        <p:nvPr/>
      </p:nvGrpSpPr>
      <p:grpSpPr>
        <a:xfrm>
          <a:off x="0" y="0"/>
          <a:ext cx="0" cy="0"/>
          <a:chOff x="0" y="0"/>
          <a:chExt cx="0" cy="0"/>
        </a:xfrm>
      </p:grpSpPr>
      <p:pic>
        <p:nvPicPr>
          <p:cNvPr id="103" name="Google Shape;103;p26"/>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pic>
        <p:nvPicPr>
          <p:cNvPr id="105" name="Google Shape;105;p27"/>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1">
  <p:cSld name="Page style 2">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28"/>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pic>
        <p:nvPicPr>
          <p:cNvPr id="108" name="Google Shape;108;p28"/>
          <p:cNvPicPr preferRelativeResize="0"/>
          <p:nvPr/>
        </p:nvPicPr>
        <p:blipFill rotWithShape="1">
          <a:blip r:embed="rId3">
            <a:alphaModFix/>
          </a:blip>
          <a:srcRect b="0" l="0" r="0" t="0"/>
          <a:stretch/>
        </p:blipFill>
        <p:spPr>
          <a:xfrm>
            <a:off x="7526925" y="4462600"/>
            <a:ext cx="1341000" cy="422500"/>
          </a:xfrm>
          <a:prstGeom prst="rect">
            <a:avLst/>
          </a:prstGeom>
          <a:noFill/>
          <a:ln>
            <a:noFill/>
          </a:ln>
        </p:spPr>
      </p:pic>
      <p:sp>
        <p:nvSpPr>
          <p:cNvPr id="109" name="Google Shape;109;p28"/>
          <p:cNvSpPr txBox="1"/>
          <p:nvPr>
            <p:ph type="title"/>
          </p:nvPr>
        </p:nvSpPr>
        <p:spPr>
          <a:xfrm>
            <a:off x="462625" y="1362038"/>
            <a:ext cx="2966100" cy="1027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10" name="Google Shape;110;p28"/>
          <p:cNvSpPr txBox="1"/>
          <p:nvPr>
            <p:ph idx="2" type="subTitle"/>
          </p:nvPr>
        </p:nvSpPr>
        <p:spPr>
          <a:xfrm>
            <a:off x="546475" y="2336734"/>
            <a:ext cx="2798400" cy="843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1" name="Google Shape;111;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rgbClr val="43434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2" name="Shape 112"/>
        <p:cNvGrpSpPr/>
        <p:nvPr/>
      </p:nvGrpSpPr>
      <p:grpSpPr>
        <a:xfrm>
          <a:off x="0" y="0"/>
          <a:ext cx="0" cy="0"/>
          <a:chOff x="0" y="0"/>
          <a:chExt cx="0" cy="0"/>
        </a:xfrm>
      </p:grpSpPr>
      <p:sp>
        <p:nvSpPr>
          <p:cNvPr id="113" name="Google Shape;113;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4" name="Google Shape;114;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15" name="Google Shape;11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6" name="Shape 116"/>
        <p:cNvGrpSpPr/>
        <p:nvPr/>
      </p:nvGrpSpPr>
      <p:grpSpPr>
        <a:xfrm>
          <a:off x="0" y="0"/>
          <a:ext cx="0" cy="0"/>
          <a:chOff x="0" y="0"/>
          <a:chExt cx="0" cy="0"/>
        </a:xfrm>
      </p:grpSpPr>
      <p:sp>
        <p:nvSpPr>
          <p:cNvPr id="117" name="Google Shape;117;p30"/>
          <p:cNvSpPr txBox="1"/>
          <p:nvPr>
            <p:ph type="title"/>
          </p:nvPr>
        </p:nvSpPr>
        <p:spPr>
          <a:xfrm>
            <a:off x="457201" y="205978"/>
            <a:ext cx="8229600" cy="857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400"/>
              <a:buFont typeface="Arial"/>
              <a:buNone/>
              <a:defRPr sz="1350"/>
            </a:lvl2pPr>
            <a:lvl3pPr lvl="2" rtl="0" algn="l">
              <a:lnSpc>
                <a:spcPct val="100000"/>
              </a:lnSpc>
              <a:spcBef>
                <a:spcPts val="0"/>
              </a:spcBef>
              <a:spcAft>
                <a:spcPts val="0"/>
              </a:spcAft>
              <a:buSzPts val="1400"/>
              <a:buFont typeface="Arial"/>
              <a:buNone/>
              <a:defRPr sz="1350"/>
            </a:lvl3pPr>
            <a:lvl4pPr lvl="3" rtl="0" algn="l">
              <a:lnSpc>
                <a:spcPct val="100000"/>
              </a:lnSpc>
              <a:spcBef>
                <a:spcPts val="0"/>
              </a:spcBef>
              <a:spcAft>
                <a:spcPts val="0"/>
              </a:spcAft>
              <a:buSzPts val="1400"/>
              <a:buFont typeface="Arial"/>
              <a:buNone/>
              <a:defRPr sz="1350"/>
            </a:lvl4pPr>
            <a:lvl5pPr lvl="4" rtl="0" algn="l">
              <a:lnSpc>
                <a:spcPct val="100000"/>
              </a:lnSpc>
              <a:spcBef>
                <a:spcPts val="0"/>
              </a:spcBef>
              <a:spcAft>
                <a:spcPts val="0"/>
              </a:spcAft>
              <a:buSzPts val="1400"/>
              <a:buFont typeface="Arial"/>
              <a:buNone/>
              <a:defRPr sz="1350"/>
            </a:lvl5pPr>
            <a:lvl6pPr lvl="5" rtl="0" algn="l">
              <a:lnSpc>
                <a:spcPct val="100000"/>
              </a:lnSpc>
              <a:spcBef>
                <a:spcPts val="0"/>
              </a:spcBef>
              <a:spcAft>
                <a:spcPts val="0"/>
              </a:spcAft>
              <a:buSzPts val="1400"/>
              <a:buFont typeface="Arial"/>
              <a:buNone/>
              <a:defRPr sz="1350"/>
            </a:lvl6pPr>
            <a:lvl7pPr lvl="6" rtl="0" algn="l">
              <a:lnSpc>
                <a:spcPct val="100000"/>
              </a:lnSpc>
              <a:spcBef>
                <a:spcPts val="0"/>
              </a:spcBef>
              <a:spcAft>
                <a:spcPts val="0"/>
              </a:spcAft>
              <a:buSzPts val="1400"/>
              <a:buFont typeface="Arial"/>
              <a:buNone/>
              <a:defRPr sz="1350"/>
            </a:lvl7pPr>
            <a:lvl8pPr lvl="7" rtl="0" algn="l">
              <a:lnSpc>
                <a:spcPct val="100000"/>
              </a:lnSpc>
              <a:spcBef>
                <a:spcPts val="0"/>
              </a:spcBef>
              <a:spcAft>
                <a:spcPts val="0"/>
              </a:spcAft>
              <a:buSzPts val="1400"/>
              <a:buFont typeface="Arial"/>
              <a:buNone/>
              <a:defRPr sz="1350"/>
            </a:lvl8pPr>
            <a:lvl9pPr lvl="8" rtl="0" algn="l">
              <a:lnSpc>
                <a:spcPct val="100000"/>
              </a:lnSpc>
              <a:spcBef>
                <a:spcPts val="0"/>
              </a:spcBef>
              <a:spcAft>
                <a:spcPts val="0"/>
              </a:spcAft>
              <a:buSzPts val="1400"/>
              <a:buFont typeface="Arial"/>
              <a:buNone/>
              <a:defRPr sz="1350"/>
            </a:lvl9pPr>
          </a:lstStyle>
          <a:p/>
        </p:txBody>
      </p:sp>
      <p:sp>
        <p:nvSpPr>
          <p:cNvPr id="118" name="Google Shape;118;p30"/>
          <p:cNvSpPr txBox="1"/>
          <p:nvPr>
            <p:ph idx="1" type="body"/>
          </p:nvPr>
        </p:nvSpPr>
        <p:spPr>
          <a:xfrm>
            <a:off x="457201" y="1200151"/>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19" name="Google Shape;119;p30"/>
          <p:cNvSpPr txBox="1"/>
          <p:nvPr>
            <p:ph idx="2" type="body"/>
          </p:nvPr>
        </p:nvSpPr>
        <p:spPr>
          <a:xfrm>
            <a:off x="4648201" y="1200151"/>
            <a:ext cx="4038600" cy="33945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20" name="Google Shape;120;p30"/>
          <p:cNvSpPr txBox="1"/>
          <p:nvPr>
            <p:ph idx="10" type="dt"/>
          </p:nvPr>
        </p:nvSpPr>
        <p:spPr>
          <a:xfrm>
            <a:off x="457200" y="4767264"/>
            <a:ext cx="2133600" cy="273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9pPr>
          </a:lstStyle>
          <a:p/>
        </p:txBody>
      </p:sp>
      <p:sp>
        <p:nvSpPr>
          <p:cNvPr id="121" name="Google Shape;121;p30"/>
          <p:cNvSpPr txBox="1"/>
          <p:nvPr>
            <p:ph idx="11" type="ftr"/>
          </p:nvPr>
        </p:nvSpPr>
        <p:spPr>
          <a:xfrm>
            <a:off x="3124201" y="4767264"/>
            <a:ext cx="2895600" cy="273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350" u="none" cap="none" strike="noStrike">
                <a:solidFill>
                  <a:schemeClr val="dk1"/>
                </a:solidFill>
                <a:latin typeface="Calibri"/>
                <a:ea typeface="Calibri"/>
                <a:cs typeface="Calibri"/>
                <a:sym typeface="Calibri"/>
              </a:defRPr>
            </a:lvl9pPr>
          </a:lstStyle>
          <a:p/>
        </p:txBody>
      </p:sp>
      <p:sp>
        <p:nvSpPr>
          <p:cNvPr id="122" name="Google Shape;122;p30"/>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0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0" Type="http://schemas.openxmlformats.org/officeDocument/2006/relationships/theme" Target="../theme/theme3.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80" name="Shape 80"/>
        <p:cNvGrpSpPr/>
        <p:nvPr/>
      </p:nvGrpSpPr>
      <p:grpSpPr>
        <a:xfrm>
          <a:off x="0" y="0"/>
          <a:ext cx="0" cy="0"/>
          <a:chOff x="0" y="0"/>
          <a:chExt cx="0" cy="0"/>
        </a:xfrm>
      </p:grpSpPr>
      <p:sp>
        <p:nvSpPr>
          <p:cNvPr id="81" name="Google Shape;81;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2" name="Google Shape;82;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3" name="Google Shape;8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 Id="rId3" Type="http://schemas.openxmlformats.org/officeDocument/2006/relationships/hyperlink" Target="https://www.biblegateway.com/passage/?search=Filipenses%202&amp;version=NVI#fes-NVI-29399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1"/>
          <p:cNvSpPr txBox="1"/>
          <p:nvPr>
            <p:ph type="ctrTitle"/>
          </p:nvPr>
        </p:nvSpPr>
        <p:spPr>
          <a:xfrm>
            <a:off x="225850" y="491325"/>
            <a:ext cx="8643000" cy="2158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s-419" sz="5000">
                <a:solidFill>
                  <a:schemeClr val="accent4"/>
                </a:solidFill>
              </a:rPr>
              <a:t>Una eclesiología desde la niñez</a:t>
            </a:r>
            <a:endParaRPr b="0" sz="3400"/>
          </a:p>
        </p:txBody>
      </p:sp>
      <p:sp>
        <p:nvSpPr>
          <p:cNvPr id="128" name="Google Shape;128;p31"/>
          <p:cNvSpPr txBox="1"/>
          <p:nvPr/>
        </p:nvSpPr>
        <p:spPr>
          <a:xfrm>
            <a:off x="7105775" y="1141875"/>
            <a:ext cx="188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solidFill>
                  <a:srgbClr val="FFF2CC"/>
                </a:solidFill>
              </a:rPr>
              <a:t>Richard Serrano</a:t>
            </a:r>
            <a:endParaRPr>
              <a:solidFill>
                <a:srgbClr val="FFF2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40"/>
          <p:cNvPicPr preferRelativeResize="0"/>
          <p:nvPr/>
        </p:nvPicPr>
        <p:blipFill>
          <a:blip r:embed="rId3">
            <a:alphaModFix/>
          </a:blip>
          <a:stretch>
            <a:fillRect/>
          </a:stretch>
        </p:blipFill>
        <p:spPr>
          <a:xfrm>
            <a:off x="152400" y="152400"/>
            <a:ext cx="4807074" cy="4838700"/>
          </a:xfrm>
          <a:prstGeom prst="rect">
            <a:avLst/>
          </a:prstGeom>
          <a:noFill/>
          <a:ln>
            <a:noFill/>
          </a:ln>
        </p:spPr>
      </p:pic>
      <p:sp>
        <p:nvSpPr>
          <p:cNvPr id="191" name="Google Shape;191;p40"/>
          <p:cNvSpPr txBox="1"/>
          <p:nvPr/>
        </p:nvSpPr>
        <p:spPr>
          <a:xfrm>
            <a:off x="5200900" y="152400"/>
            <a:ext cx="3616500" cy="44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900">
              <a:solidFill>
                <a:srgbClr val="1155CC"/>
              </a:solidFill>
              <a:latin typeface="Caveat"/>
              <a:ea typeface="Caveat"/>
              <a:cs typeface="Caveat"/>
              <a:sym typeface="Caveat"/>
            </a:endParaRPr>
          </a:p>
          <a:p>
            <a:pPr indent="0" lvl="0" marL="0" rtl="0" algn="l">
              <a:spcBef>
                <a:spcPts val="0"/>
              </a:spcBef>
              <a:spcAft>
                <a:spcPts val="0"/>
              </a:spcAft>
              <a:buNone/>
            </a:pPr>
            <a:r>
              <a:t/>
            </a:r>
            <a:endParaRPr b="1" sz="3900">
              <a:solidFill>
                <a:srgbClr val="1155CC"/>
              </a:solidFill>
              <a:latin typeface="Caveat"/>
              <a:ea typeface="Caveat"/>
              <a:cs typeface="Caveat"/>
              <a:sym typeface="Caveat"/>
            </a:endParaRPr>
          </a:p>
          <a:p>
            <a:pPr indent="0" lvl="0" marL="0" rtl="0" algn="l">
              <a:spcBef>
                <a:spcPts val="0"/>
              </a:spcBef>
              <a:spcAft>
                <a:spcPts val="0"/>
              </a:spcAft>
              <a:buNone/>
            </a:pPr>
            <a:r>
              <a:rPr b="1" lang="es-419" sz="4500">
                <a:solidFill>
                  <a:srgbClr val="1155CC"/>
                </a:solidFill>
                <a:latin typeface="Caveat"/>
                <a:ea typeface="Caveat"/>
                <a:cs typeface="Caveat"/>
                <a:sym typeface="Caveat"/>
              </a:rPr>
              <a:t>2. La niñez como metáfora</a:t>
            </a:r>
            <a:endParaRPr b="1" sz="4500">
              <a:solidFill>
                <a:srgbClr val="1155CC"/>
              </a:solidFill>
              <a:latin typeface="Caveat"/>
              <a:ea typeface="Caveat"/>
              <a:cs typeface="Caveat"/>
              <a:sym typeface="Caveat"/>
            </a:endParaRPr>
          </a:p>
          <a:p>
            <a:pPr indent="0" lvl="0" marL="0" rtl="0" algn="l">
              <a:spcBef>
                <a:spcPts val="0"/>
              </a:spcBef>
              <a:spcAft>
                <a:spcPts val="0"/>
              </a:spcAft>
              <a:buNone/>
            </a:pPr>
            <a:r>
              <a:t/>
            </a:r>
            <a:endParaRPr b="1" sz="3500">
              <a:solidFill>
                <a:srgbClr val="1155CC"/>
              </a:solidFill>
              <a:latin typeface="Caveat"/>
              <a:ea typeface="Caveat"/>
              <a:cs typeface="Caveat"/>
              <a:sym typeface="Caveat"/>
            </a:endParaRPr>
          </a:p>
          <a:p>
            <a:pPr indent="0" lvl="0" marL="0" rtl="0" algn="ctr">
              <a:spcBef>
                <a:spcPts val="0"/>
              </a:spcBef>
              <a:spcAft>
                <a:spcPts val="0"/>
              </a:spcAft>
              <a:buNone/>
            </a:pPr>
            <a:r>
              <a:t/>
            </a:r>
            <a:endParaRPr sz="1600">
              <a:solidFill>
                <a:srgbClr val="1155CC"/>
              </a:solidFill>
              <a:latin typeface="Calibri"/>
              <a:ea typeface="Calibri"/>
              <a:cs typeface="Calibri"/>
              <a:sym typeface="Calibri"/>
            </a:endParaRPr>
          </a:p>
          <a:p>
            <a:pPr indent="0" lvl="0" marL="0" rtl="0" algn="ctr">
              <a:spcBef>
                <a:spcPts val="0"/>
              </a:spcBef>
              <a:spcAft>
                <a:spcPts val="0"/>
              </a:spcAft>
              <a:buNone/>
            </a:pPr>
            <a:r>
              <a:t/>
            </a:r>
            <a:endParaRPr sz="1600">
              <a:solidFill>
                <a:srgbClr val="1155C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1"/>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NIÑEZ Y EKKLESIA</a:t>
            </a:r>
            <a:endParaRPr b="1" sz="2600">
              <a:solidFill>
                <a:schemeClr val="dk2"/>
              </a:solidFill>
            </a:endParaRPr>
          </a:p>
        </p:txBody>
      </p:sp>
      <p:sp>
        <p:nvSpPr>
          <p:cNvPr id="197" name="Google Shape;197;p41"/>
          <p:cNvSpPr txBox="1"/>
          <p:nvPr/>
        </p:nvSpPr>
        <p:spPr>
          <a:xfrm>
            <a:off x="264075" y="929975"/>
            <a:ext cx="64752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Los niños y las niñas como </a:t>
            </a:r>
            <a:r>
              <a:rPr b="1" lang="es-419" sz="1600">
                <a:latin typeface="Calibri"/>
                <a:ea typeface="Calibri"/>
                <a:cs typeface="Calibri"/>
                <a:sym typeface="Calibri"/>
              </a:rPr>
              <a:t>metáfora</a:t>
            </a:r>
            <a:r>
              <a:rPr lang="es-419" sz="1600">
                <a:latin typeface="Calibri"/>
                <a:ea typeface="Calibri"/>
                <a:cs typeface="Calibri"/>
                <a:sym typeface="Calibri"/>
              </a:rPr>
              <a:t> del reino no solamente </a:t>
            </a:r>
            <a:r>
              <a:rPr lang="es-419" sz="1600">
                <a:solidFill>
                  <a:schemeClr val="accent1"/>
                </a:solidFill>
                <a:latin typeface="Calibri"/>
                <a:ea typeface="Calibri"/>
                <a:cs typeface="Calibri"/>
                <a:sym typeface="Calibri"/>
              </a:rPr>
              <a:t>replantearon</a:t>
            </a:r>
            <a:r>
              <a:rPr lang="es-419" sz="1600">
                <a:latin typeface="Calibri"/>
                <a:ea typeface="Calibri"/>
                <a:cs typeface="Calibri"/>
                <a:sym typeface="Calibri"/>
              </a:rPr>
              <a:t> la vida de los primeros seguidores de Jesús, sino que también guiaron la imaginación de lo que se concibió como la iglesia.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El mismo término iglesia fue uno más dentro de otros (cuerpo, casa, familia, templo) para </a:t>
            </a:r>
            <a:r>
              <a:rPr b="1" lang="es-419" sz="1600">
                <a:latin typeface="Calibri"/>
                <a:ea typeface="Calibri"/>
                <a:cs typeface="Calibri"/>
                <a:sym typeface="Calibri"/>
              </a:rPr>
              <a:t>describir y comprender las relaciones y acuerdos</a:t>
            </a:r>
            <a:r>
              <a:rPr lang="es-419" sz="1600">
                <a:latin typeface="Calibri"/>
                <a:ea typeface="Calibri"/>
                <a:cs typeface="Calibri"/>
                <a:sym typeface="Calibri"/>
              </a:rPr>
              <a:t> que el grupo de seguidores de Jesús sostuvo. Sin embargo, el uso de dicho término fue</a:t>
            </a:r>
            <a:r>
              <a:rPr b="1" lang="es-419" sz="1600">
                <a:latin typeface="Calibri"/>
                <a:ea typeface="Calibri"/>
                <a:cs typeface="Calibri"/>
                <a:sym typeface="Calibri"/>
              </a:rPr>
              <a:t> </a:t>
            </a:r>
            <a:r>
              <a:rPr b="1" lang="es-419" sz="1600">
                <a:solidFill>
                  <a:schemeClr val="accent1"/>
                </a:solidFill>
                <a:latin typeface="Calibri"/>
                <a:ea typeface="Calibri"/>
                <a:cs typeface="Calibri"/>
                <a:sym typeface="Calibri"/>
              </a:rPr>
              <a:t>re-significado</a:t>
            </a:r>
            <a:r>
              <a:rPr lang="es-419" sz="1600">
                <a:latin typeface="Calibri"/>
                <a:ea typeface="Calibri"/>
                <a:cs typeface="Calibri"/>
                <a:sym typeface="Calibri"/>
              </a:rPr>
              <a:t> a la luz de las enseñanzas de Jesús, por ejemplo, en cuanto al involucramiento de esclavos, de mujeres, niños y extranjeros.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En la </a:t>
            </a:r>
            <a:r>
              <a:rPr i="1" lang="es-419" sz="1600">
                <a:latin typeface="Calibri"/>
                <a:ea typeface="Calibri"/>
                <a:cs typeface="Calibri"/>
                <a:sym typeface="Calibri"/>
              </a:rPr>
              <a:t>ekklesia</a:t>
            </a:r>
            <a:r>
              <a:rPr lang="es-419" sz="1600">
                <a:latin typeface="Calibri"/>
                <a:ea typeface="Calibri"/>
                <a:cs typeface="Calibri"/>
                <a:sym typeface="Calibri"/>
              </a:rPr>
              <a:t> </a:t>
            </a:r>
            <a:r>
              <a:rPr b="1" lang="es-419" sz="1600">
                <a:latin typeface="Calibri"/>
                <a:ea typeface="Calibri"/>
                <a:cs typeface="Calibri"/>
                <a:sym typeface="Calibri"/>
              </a:rPr>
              <a:t>griega</a:t>
            </a:r>
            <a:r>
              <a:rPr lang="es-419" sz="1600">
                <a:latin typeface="Calibri"/>
                <a:ea typeface="Calibri"/>
                <a:cs typeface="Calibri"/>
                <a:sym typeface="Calibri"/>
              </a:rPr>
              <a:t> no participaban estos grupos de personas, mientras que la iglesia cristiana en sus inicios estuvo conformada en un gran porcentaje por ellos.</a:t>
            </a:r>
            <a:endParaRPr sz="2100">
              <a:latin typeface="Calibri"/>
              <a:ea typeface="Calibri"/>
              <a:cs typeface="Calibri"/>
              <a:sym typeface="Calibri"/>
            </a:endParaRPr>
          </a:p>
        </p:txBody>
      </p:sp>
      <p:sp>
        <p:nvSpPr>
          <p:cNvPr id="198" name="Google Shape;198;p41"/>
          <p:cNvSpPr txBox="1"/>
          <p:nvPr/>
        </p:nvSpPr>
        <p:spPr>
          <a:xfrm>
            <a:off x="2142800" y="4392575"/>
            <a:ext cx="6475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200"/>
              <a:t>Harold Segura, ed., </a:t>
            </a:r>
            <a:r>
              <a:rPr i="1" lang="es-419" sz="1200"/>
              <a:t>Pistas bíblico-teológicas para el ministerio con la niñez y la juventud </a:t>
            </a:r>
            <a:r>
              <a:rPr lang="es-419" sz="1200"/>
              <a:t>(MCNJ, 2016).</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2"/>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¿PODER O AMOR?</a:t>
            </a:r>
            <a:endParaRPr b="1" sz="2600">
              <a:solidFill>
                <a:schemeClr val="dk2"/>
              </a:solidFill>
            </a:endParaRPr>
          </a:p>
        </p:txBody>
      </p:sp>
      <p:sp>
        <p:nvSpPr>
          <p:cNvPr id="204" name="Google Shape;204;p42"/>
          <p:cNvSpPr txBox="1"/>
          <p:nvPr/>
        </p:nvSpPr>
        <p:spPr>
          <a:xfrm>
            <a:off x="264075" y="815150"/>
            <a:ext cx="69117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Si los seguidores de Jesús debían de </a:t>
            </a:r>
            <a:r>
              <a:rPr b="1" lang="es-419" sz="1600">
                <a:latin typeface="Calibri"/>
                <a:ea typeface="Calibri"/>
                <a:cs typeface="Calibri"/>
                <a:sym typeface="Calibri"/>
              </a:rPr>
              <a:t>ser como niños </a:t>
            </a:r>
            <a:r>
              <a:rPr lang="es-419" sz="1600">
                <a:latin typeface="Calibri"/>
                <a:ea typeface="Calibri"/>
                <a:cs typeface="Calibri"/>
                <a:sym typeface="Calibri"/>
              </a:rPr>
              <a:t>para formar </a:t>
            </a:r>
            <a:r>
              <a:rPr b="1" lang="es-419" sz="1600">
                <a:latin typeface="Calibri"/>
                <a:ea typeface="Calibri"/>
                <a:cs typeface="Calibri"/>
                <a:sym typeface="Calibri"/>
              </a:rPr>
              <a:t>parte</a:t>
            </a:r>
            <a:r>
              <a:rPr lang="es-419" sz="1600">
                <a:latin typeface="Calibri"/>
                <a:ea typeface="Calibri"/>
                <a:cs typeface="Calibri"/>
                <a:sym typeface="Calibri"/>
              </a:rPr>
              <a:t> del reinado de Dios… La iglesia se pensó a sí misma desde la </a:t>
            </a:r>
            <a:r>
              <a:rPr b="1" lang="es-419" sz="1600">
                <a:latin typeface="Calibri"/>
                <a:ea typeface="Calibri"/>
                <a:cs typeface="Calibri"/>
                <a:sym typeface="Calibri"/>
              </a:rPr>
              <a:t>metáfora</a:t>
            </a:r>
            <a:r>
              <a:rPr lang="es-419" sz="1600">
                <a:latin typeface="Calibri"/>
                <a:ea typeface="Calibri"/>
                <a:cs typeface="Calibri"/>
                <a:sym typeface="Calibri"/>
              </a:rPr>
              <a:t> niño y desde la realidad de los niños.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r>
              <a:rPr b="1" lang="es-419" sz="1600">
                <a:latin typeface="Calibri"/>
                <a:ea typeface="Calibri"/>
                <a:cs typeface="Calibri"/>
                <a:sym typeface="Calibri"/>
              </a:rPr>
              <a:t>Marcos 9:35-37</a:t>
            </a:r>
            <a:r>
              <a:rPr lang="es-419" sz="1600">
                <a:latin typeface="Calibri"/>
                <a:ea typeface="Calibri"/>
                <a:cs typeface="Calibri"/>
                <a:sym typeface="Calibri"/>
              </a:rPr>
              <a:t> enseña sobre la sencillez, la vulnerabilidad y la confianza como cualidades centrales en los seguidores de Jesús.</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La iglesia que quiere ser testimonio de vida en el reino deberá de constituir sus relaciones en base a dichas </a:t>
            </a:r>
            <a:r>
              <a:rPr b="1" lang="es-419" sz="1600">
                <a:latin typeface="Calibri"/>
                <a:ea typeface="Calibri"/>
                <a:cs typeface="Calibri"/>
                <a:sym typeface="Calibri"/>
              </a:rPr>
              <a:t>condiciones</a:t>
            </a:r>
            <a:r>
              <a:rPr lang="es-419" sz="1600">
                <a:latin typeface="Calibri"/>
                <a:ea typeface="Calibri"/>
                <a:cs typeface="Calibri"/>
                <a:sym typeface="Calibri"/>
              </a:rPr>
              <a:t> de vida, en lugar de obsesionarse con el </a:t>
            </a:r>
            <a:r>
              <a:rPr b="1" lang="es-419" sz="1600">
                <a:latin typeface="Calibri"/>
                <a:ea typeface="Calibri"/>
                <a:cs typeface="Calibri"/>
                <a:sym typeface="Calibri"/>
              </a:rPr>
              <a:t>poder</a:t>
            </a:r>
            <a:r>
              <a:rPr lang="es-419" sz="1600">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Esta comunidad, por el contrario, </a:t>
            </a:r>
            <a:r>
              <a:rPr b="1" lang="es-419" sz="1600">
                <a:latin typeface="Calibri"/>
                <a:ea typeface="Calibri"/>
                <a:cs typeface="Calibri"/>
                <a:sym typeface="Calibri"/>
              </a:rPr>
              <a:t>optará</a:t>
            </a:r>
            <a:r>
              <a:rPr lang="es-419" sz="1600">
                <a:latin typeface="Calibri"/>
                <a:ea typeface="Calibri"/>
                <a:cs typeface="Calibri"/>
                <a:sym typeface="Calibri"/>
              </a:rPr>
              <a:t> por el amor, la entrega para bendecir al prójimo y dar testimonio de la presencia de Dios. Lo contrario termina en exclusión y estorbo a la posibilidad de ser verdadera señal del reino.</a:t>
            </a:r>
            <a:endParaRPr sz="21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3"/>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pic>
        <p:nvPicPr>
          <p:cNvPr id="210" name="Google Shape;210;p43"/>
          <p:cNvPicPr preferRelativeResize="0"/>
          <p:nvPr/>
        </p:nvPicPr>
        <p:blipFill>
          <a:blip r:embed="rId3">
            <a:alphaModFix/>
          </a:blip>
          <a:stretch>
            <a:fillRect/>
          </a:stretch>
        </p:blipFill>
        <p:spPr>
          <a:xfrm>
            <a:off x="152400" y="152400"/>
            <a:ext cx="5829300" cy="4562475"/>
          </a:xfrm>
          <a:prstGeom prst="rect">
            <a:avLst/>
          </a:prstGeom>
          <a:noFill/>
          <a:ln>
            <a:noFill/>
          </a:ln>
        </p:spPr>
      </p:pic>
      <p:sp>
        <p:nvSpPr>
          <p:cNvPr id="211" name="Google Shape;211;p43"/>
          <p:cNvSpPr txBox="1"/>
          <p:nvPr/>
        </p:nvSpPr>
        <p:spPr>
          <a:xfrm>
            <a:off x="5276075" y="1142288"/>
            <a:ext cx="3616500" cy="25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4100">
                <a:solidFill>
                  <a:srgbClr val="B45F06"/>
                </a:solidFill>
                <a:latin typeface="Caveat"/>
                <a:ea typeface="Caveat"/>
                <a:cs typeface="Caveat"/>
                <a:sym typeface="Caveat"/>
              </a:rPr>
              <a:t>3. Desafíos y oportunidades: lógicas, visiones y prácticas</a:t>
            </a:r>
            <a:endParaRPr b="1" sz="4100">
              <a:solidFill>
                <a:srgbClr val="B45F06"/>
              </a:solidFill>
              <a:latin typeface="Caveat"/>
              <a:ea typeface="Caveat"/>
              <a:cs typeface="Caveat"/>
              <a:sym typeface="Caveat"/>
            </a:endParaRPr>
          </a:p>
          <a:p>
            <a:pPr indent="0" lvl="0" marL="0" rtl="0" algn="l">
              <a:spcBef>
                <a:spcPts val="0"/>
              </a:spcBef>
              <a:spcAft>
                <a:spcPts val="0"/>
              </a:spcAft>
              <a:buNone/>
            </a:pPr>
            <a:r>
              <a:t/>
            </a:r>
            <a:endParaRPr b="1" sz="3500">
              <a:solidFill>
                <a:srgbClr val="1155CC"/>
              </a:solidFill>
              <a:latin typeface="Caveat"/>
              <a:ea typeface="Caveat"/>
              <a:cs typeface="Caveat"/>
              <a:sym typeface="Caveat"/>
            </a:endParaRPr>
          </a:p>
          <a:p>
            <a:pPr indent="0" lvl="0" marL="0" rtl="0" algn="ctr">
              <a:spcBef>
                <a:spcPts val="0"/>
              </a:spcBef>
              <a:spcAft>
                <a:spcPts val="0"/>
              </a:spcAft>
              <a:buNone/>
            </a:pPr>
            <a:r>
              <a:t/>
            </a:r>
            <a:endParaRPr sz="1600">
              <a:solidFill>
                <a:srgbClr val="1155CC"/>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4"/>
          <p:cNvSpPr txBox="1"/>
          <p:nvPr/>
        </p:nvSpPr>
        <p:spPr>
          <a:xfrm>
            <a:off x="218150" y="126300"/>
            <a:ext cx="84729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EL DESAFÍO DEL ADULTOCENTRISMO</a:t>
            </a:r>
            <a:endParaRPr b="1" sz="2600">
              <a:solidFill>
                <a:schemeClr val="dk2"/>
              </a:solidFill>
            </a:endParaRPr>
          </a:p>
        </p:txBody>
      </p:sp>
      <p:sp>
        <p:nvSpPr>
          <p:cNvPr id="217" name="Google Shape;217;p44"/>
          <p:cNvSpPr txBox="1"/>
          <p:nvPr/>
        </p:nvSpPr>
        <p:spPr>
          <a:xfrm>
            <a:off x="264075" y="777575"/>
            <a:ext cx="65328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latin typeface="Calibri"/>
                <a:ea typeface="Calibri"/>
                <a:cs typeface="Calibri"/>
                <a:sym typeface="Calibri"/>
              </a:rPr>
              <a:t>No hay que confundir una iglesia que </a:t>
            </a:r>
            <a:r>
              <a:rPr b="1" lang="es-419" sz="1800">
                <a:latin typeface="Calibri"/>
                <a:ea typeface="Calibri"/>
                <a:cs typeface="Calibri"/>
                <a:sym typeface="Calibri"/>
              </a:rPr>
              <a:t>tiene</a:t>
            </a:r>
            <a:r>
              <a:rPr lang="es-419" sz="1800">
                <a:latin typeface="Calibri"/>
                <a:ea typeface="Calibri"/>
                <a:cs typeface="Calibri"/>
                <a:sym typeface="Calibri"/>
              </a:rPr>
              <a:t> “niños” con una cuyo ADN está constituido con </a:t>
            </a:r>
            <a:r>
              <a:rPr b="1" lang="es-419" sz="1800">
                <a:latin typeface="Calibri"/>
                <a:ea typeface="Calibri"/>
                <a:cs typeface="Calibri"/>
                <a:sym typeface="Calibri"/>
              </a:rPr>
              <a:t>ser como</a:t>
            </a:r>
            <a:r>
              <a:rPr lang="es-419" sz="1800">
                <a:latin typeface="Calibri"/>
                <a:ea typeface="Calibri"/>
                <a:cs typeface="Calibri"/>
                <a:sym typeface="Calibri"/>
              </a:rPr>
              <a:t> niños.</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s-419" sz="1800">
                <a:latin typeface="Calibri"/>
                <a:ea typeface="Calibri"/>
                <a:cs typeface="Calibri"/>
                <a:sym typeface="Calibri"/>
              </a:rPr>
              <a:t>Una iglesia que tome en serio las palabras de Jesús necesitará despojarse de su </a:t>
            </a:r>
            <a:r>
              <a:rPr b="1" lang="es-419" sz="1800">
                <a:latin typeface="Calibri"/>
                <a:ea typeface="Calibri"/>
                <a:cs typeface="Calibri"/>
                <a:sym typeface="Calibri"/>
              </a:rPr>
              <a:t>adultocentrismo</a:t>
            </a:r>
            <a:r>
              <a:rPr lang="es-419"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s-419" sz="1800">
                <a:latin typeface="Calibri"/>
                <a:ea typeface="Calibri"/>
                <a:cs typeface="Calibri"/>
                <a:sym typeface="Calibri"/>
              </a:rPr>
              <a:t>Pensar en una iglesia de niños no es hablar de una iglesia “</a:t>
            </a:r>
            <a:r>
              <a:rPr b="1" lang="es-419" sz="1800">
                <a:latin typeface="Calibri"/>
                <a:ea typeface="Calibri"/>
                <a:cs typeface="Calibri"/>
                <a:sym typeface="Calibri"/>
              </a:rPr>
              <a:t>infantilizada</a:t>
            </a:r>
            <a:r>
              <a:rPr lang="es-419" sz="1800">
                <a:latin typeface="Calibri"/>
                <a:ea typeface="Calibri"/>
                <a:cs typeface="Calibri"/>
                <a:sym typeface="Calibri"/>
              </a:rPr>
              <a:t>”, pero sí de una iglesia que </a:t>
            </a:r>
            <a:r>
              <a:rPr b="1" lang="es-419" sz="1800">
                <a:latin typeface="Calibri"/>
                <a:ea typeface="Calibri"/>
                <a:cs typeface="Calibri"/>
                <a:sym typeface="Calibri"/>
              </a:rPr>
              <a:t>cuestione</a:t>
            </a:r>
            <a:r>
              <a:rPr lang="es-419" sz="1800">
                <a:latin typeface="Calibri"/>
                <a:ea typeface="Calibri"/>
                <a:cs typeface="Calibri"/>
                <a:sym typeface="Calibri"/>
              </a:rPr>
              <a:t> las perspectivas adultocéntricas…</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s-419" sz="1800">
                <a:latin typeface="Calibri"/>
                <a:ea typeface="Calibri"/>
                <a:cs typeface="Calibri"/>
                <a:sym typeface="Calibri"/>
              </a:rPr>
              <a:t>No se quiere ignorar el proceso de “</a:t>
            </a:r>
            <a:r>
              <a:rPr b="1" lang="es-419" sz="1800">
                <a:latin typeface="Calibri"/>
                <a:ea typeface="Calibri"/>
                <a:cs typeface="Calibri"/>
                <a:sym typeface="Calibri"/>
              </a:rPr>
              <a:t>crecimiento</a:t>
            </a:r>
            <a:r>
              <a:rPr lang="es-419" sz="1800">
                <a:latin typeface="Calibri"/>
                <a:ea typeface="Calibri"/>
                <a:cs typeface="Calibri"/>
                <a:sym typeface="Calibri"/>
              </a:rPr>
              <a:t>” en los niños y niñas. Pero, ¿qué entendemos por ello? El adultocentrismo no debe quebrar el sentido de </a:t>
            </a:r>
            <a:r>
              <a:rPr b="1" lang="es-419" sz="1800">
                <a:latin typeface="Calibri"/>
                <a:ea typeface="Calibri"/>
                <a:cs typeface="Calibri"/>
                <a:sym typeface="Calibri"/>
              </a:rPr>
              <a:t>mutualidad</a:t>
            </a:r>
            <a:r>
              <a:rPr lang="es-419" sz="1800">
                <a:latin typeface="Calibri"/>
                <a:ea typeface="Calibri"/>
                <a:cs typeface="Calibri"/>
                <a:sym typeface="Calibri"/>
              </a:rPr>
              <a:t> en la comunidad de fe. </a:t>
            </a:r>
            <a:endParaRPr sz="2300">
              <a:latin typeface="Calibri"/>
              <a:ea typeface="Calibri"/>
              <a:cs typeface="Calibri"/>
              <a:sym typeface="Calibri"/>
            </a:endParaRPr>
          </a:p>
        </p:txBody>
      </p:sp>
      <p:pic>
        <p:nvPicPr>
          <p:cNvPr id="218" name="Google Shape;218;p44"/>
          <p:cNvPicPr preferRelativeResize="0"/>
          <p:nvPr/>
        </p:nvPicPr>
        <p:blipFill>
          <a:blip r:embed="rId3">
            <a:alphaModFix/>
          </a:blip>
          <a:stretch>
            <a:fillRect/>
          </a:stretch>
        </p:blipFill>
        <p:spPr>
          <a:xfrm>
            <a:off x="6937800" y="1123963"/>
            <a:ext cx="2042325" cy="30938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5"/>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¡A JUGAR!</a:t>
            </a:r>
            <a:endParaRPr b="1" sz="2600">
              <a:solidFill>
                <a:schemeClr val="dk2"/>
              </a:solidFill>
            </a:endParaRPr>
          </a:p>
        </p:txBody>
      </p:sp>
      <p:sp>
        <p:nvSpPr>
          <p:cNvPr id="224" name="Google Shape;224;p45"/>
          <p:cNvSpPr txBox="1"/>
          <p:nvPr/>
        </p:nvSpPr>
        <p:spPr>
          <a:xfrm>
            <a:off x="187875" y="924700"/>
            <a:ext cx="52008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000">
                <a:latin typeface="Calibri"/>
                <a:ea typeface="Calibri"/>
                <a:cs typeface="Calibri"/>
                <a:sym typeface="Calibri"/>
              </a:rPr>
              <a:t>- </a:t>
            </a:r>
            <a:r>
              <a:rPr lang="es-419" sz="2000">
                <a:latin typeface="Calibri"/>
                <a:ea typeface="Calibri"/>
                <a:cs typeface="Calibri"/>
                <a:sym typeface="Calibri"/>
              </a:rPr>
              <a:t>Una de las características de la niñez es el </a:t>
            </a:r>
            <a:r>
              <a:rPr b="1" lang="es-419" sz="2000">
                <a:latin typeface="Calibri"/>
                <a:ea typeface="Calibri"/>
                <a:cs typeface="Calibri"/>
                <a:sym typeface="Calibri"/>
              </a:rPr>
              <a:t>juego</a:t>
            </a:r>
            <a:r>
              <a:rPr lang="es-419" sz="2000">
                <a:latin typeface="Calibri"/>
                <a:ea typeface="Calibri"/>
                <a:cs typeface="Calibri"/>
                <a:sym typeface="Calibri"/>
              </a:rPr>
              <a:t>: es un derecho, una condición para el aprendizaje y la </a:t>
            </a:r>
            <a:r>
              <a:rPr lang="es-419" sz="2000">
                <a:latin typeface="Calibri"/>
                <a:ea typeface="Calibri"/>
                <a:cs typeface="Calibri"/>
                <a:sym typeface="Calibri"/>
              </a:rPr>
              <a:t>socialización.</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s-419" sz="2000">
                <a:latin typeface="Calibri"/>
                <a:ea typeface="Calibri"/>
                <a:cs typeface="Calibri"/>
                <a:sym typeface="Calibri"/>
              </a:rPr>
              <a:t>El juego también confronta, o debería, la manera en que el </a:t>
            </a:r>
            <a:r>
              <a:rPr lang="es-419" sz="2000">
                <a:latin typeface="Calibri"/>
                <a:ea typeface="Calibri"/>
                <a:cs typeface="Calibri"/>
                <a:sym typeface="Calibri"/>
              </a:rPr>
              <a:t>adultocentrismo intenta comprender la </a:t>
            </a:r>
            <a:r>
              <a:rPr b="1" lang="es-419" sz="2000">
                <a:latin typeface="Calibri"/>
                <a:ea typeface="Calibri"/>
                <a:cs typeface="Calibri"/>
                <a:sym typeface="Calibri"/>
              </a:rPr>
              <a:t>realidad</a:t>
            </a:r>
            <a:r>
              <a:rPr lang="es-419" sz="2000">
                <a:latin typeface="Calibri"/>
                <a:ea typeface="Calibri"/>
                <a:cs typeface="Calibri"/>
                <a:sym typeface="Calibri"/>
              </a:rPr>
              <a:t>: el disfrute se posiciona sobre el cumplimiento, la espontaneidad por sobre las reglas, el cuerpo y los afectos por sobre la razón, lo estético por sobre lo discursivo.</a:t>
            </a:r>
            <a:endParaRPr sz="2500">
              <a:latin typeface="Calibri"/>
              <a:ea typeface="Calibri"/>
              <a:cs typeface="Calibri"/>
              <a:sym typeface="Calibri"/>
            </a:endParaRPr>
          </a:p>
        </p:txBody>
      </p:sp>
      <p:pic>
        <p:nvPicPr>
          <p:cNvPr id="225" name="Google Shape;225;p45"/>
          <p:cNvPicPr preferRelativeResize="0"/>
          <p:nvPr/>
        </p:nvPicPr>
        <p:blipFill>
          <a:blip r:embed="rId3">
            <a:alphaModFix/>
          </a:blip>
          <a:stretch>
            <a:fillRect/>
          </a:stretch>
        </p:blipFill>
        <p:spPr>
          <a:xfrm>
            <a:off x="5912200" y="1273785"/>
            <a:ext cx="2872749" cy="2872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6"/>
          <p:cNvSpPr txBox="1"/>
          <p:nvPr/>
        </p:nvSpPr>
        <p:spPr>
          <a:xfrm>
            <a:off x="218150" y="501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419" sz="3900">
                <a:solidFill>
                  <a:schemeClr val="dk2"/>
                </a:solidFill>
              </a:rPr>
              <a:t>Perijorésis</a:t>
            </a:r>
            <a:endParaRPr i="1" sz="3900">
              <a:solidFill>
                <a:schemeClr val="dk2"/>
              </a:solidFill>
            </a:endParaRPr>
          </a:p>
        </p:txBody>
      </p:sp>
      <p:sp>
        <p:nvSpPr>
          <p:cNvPr id="231" name="Google Shape;231;p46"/>
          <p:cNvSpPr txBox="1"/>
          <p:nvPr/>
        </p:nvSpPr>
        <p:spPr>
          <a:xfrm>
            <a:off x="218150" y="1386400"/>
            <a:ext cx="52008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000">
                <a:solidFill>
                  <a:srgbClr val="B45F06"/>
                </a:solidFill>
                <a:latin typeface="Calibri"/>
                <a:ea typeface="Calibri"/>
                <a:cs typeface="Calibri"/>
                <a:sym typeface="Calibri"/>
              </a:rPr>
              <a:t>- Juan de Damasco, s. V</a:t>
            </a:r>
            <a:endParaRPr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En Dios hay una </a:t>
            </a:r>
            <a:r>
              <a:rPr i="1" lang="es-419" sz="2000">
                <a:solidFill>
                  <a:srgbClr val="B45F06"/>
                </a:solidFill>
                <a:latin typeface="Calibri"/>
                <a:ea typeface="Calibri"/>
                <a:cs typeface="Calibri"/>
                <a:sym typeface="Calibri"/>
              </a:rPr>
              <a:t>perijóresis</a:t>
            </a:r>
            <a:endParaRPr i="1"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“Peri”, alrededor; “jorésis”, coro o ronda</a:t>
            </a:r>
            <a:endParaRPr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La eterna ronda de la Trinidad</a:t>
            </a:r>
            <a:endParaRPr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Una comunión de amor</a:t>
            </a:r>
            <a:endParaRPr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Afirmación, no competencia</a:t>
            </a:r>
            <a:endParaRPr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Amor, no poder</a:t>
            </a:r>
            <a:endParaRPr sz="2000">
              <a:solidFill>
                <a:srgbClr val="B45F06"/>
              </a:solidFill>
              <a:latin typeface="Calibri"/>
              <a:ea typeface="Calibri"/>
              <a:cs typeface="Calibri"/>
              <a:sym typeface="Calibri"/>
            </a:endParaRPr>
          </a:p>
          <a:p>
            <a:pPr indent="0" lvl="0" marL="0" rtl="0" algn="l">
              <a:spcBef>
                <a:spcPts val="0"/>
              </a:spcBef>
              <a:spcAft>
                <a:spcPts val="0"/>
              </a:spcAft>
              <a:buNone/>
            </a:pPr>
            <a:r>
              <a:rPr lang="es-419" sz="2000">
                <a:solidFill>
                  <a:srgbClr val="B45F06"/>
                </a:solidFill>
                <a:latin typeface="Calibri"/>
                <a:ea typeface="Calibri"/>
                <a:cs typeface="Calibri"/>
                <a:sym typeface="Calibri"/>
              </a:rPr>
              <a:t>- Vida, redención y liberación</a:t>
            </a:r>
            <a:endParaRPr sz="2000">
              <a:solidFill>
                <a:srgbClr val="B45F06"/>
              </a:solidFill>
              <a:latin typeface="Calibri"/>
              <a:ea typeface="Calibri"/>
              <a:cs typeface="Calibri"/>
              <a:sym typeface="Calibri"/>
            </a:endParaRPr>
          </a:p>
        </p:txBody>
      </p:sp>
      <p:pic>
        <p:nvPicPr>
          <p:cNvPr id="232" name="Google Shape;232;p46"/>
          <p:cNvPicPr preferRelativeResize="0"/>
          <p:nvPr/>
        </p:nvPicPr>
        <p:blipFill>
          <a:blip r:embed="rId3">
            <a:alphaModFix/>
          </a:blip>
          <a:stretch>
            <a:fillRect/>
          </a:stretch>
        </p:blipFill>
        <p:spPr>
          <a:xfrm>
            <a:off x="4890925" y="984902"/>
            <a:ext cx="4043274" cy="4043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7"/>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OTRA LÓGICA</a:t>
            </a:r>
            <a:endParaRPr b="1" sz="2600">
              <a:solidFill>
                <a:schemeClr val="dk2"/>
              </a:solidFill>
            </a:endParaRPr>
          </a:p>
        </p:txBody>
      </p:sp>
      <p:sp>
        <p:nvSpPr>
          <p:cNvPr id="238" name="Google Shape;238;p47"/>
          <p:cNvSpPr txBox="1"/>
          <p:nvPr/>
        </p:nvSpPr>
        <p:spPr>
          <a:xfrm>
            <a:off x="111675" y="853775"/>
            <a:ext cx="47532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000">
                <a:latin typeface="Calibri"/>
                <a:ea typeface="Calibri"/>
                <a:cs typeface="Calibri"/>
                <a:sym typeface="Calibri"/>
              </a:rPr>
              <a:t>¿Deberían las iglesia partir más de la lógica del juego? ¿Cómo concretarlo?</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s-419" sz="2000">
                <a:latin typeface="Calibri"/>
                <a:ea typeface="Calibri"/>
                <a:cs typeface="Calibri"/>
                <a:sym typeface="Calibri"/>
              </a:rPr>
              <a:t>- Reflejar </a:t>
            </a:r>
            <a:r>
              <a:rPr lang="es-419" sz="2000">
                <a:latin typeface="Calibri"/>
                <a:ea typeface="Calibri"/>
                <a:cs typeface="Calibri"/>
                <a:sym typeface="Calibri"/>
              </a:rPr>
              <a:t>más lo </a:t>
            </a:r>
            <a:r>
              <a:rPr b="1" lang="es-419" sz="2000">
                <a:latin typeface="Calibri"/>
                <a:ea typeface="Calibri"/>
                <a:cs typeface="Calibri"/>
                <a:sym typeface="Calibri"/>
              </a:rPr>
              <a:t>lúdico</a:t>
            </a:r>
            <a:r>
              <a:rPr lang="es-419" sz="2000">
                <a:latin typeface="Calibri"/>
                <a:ea typeface="Calibri"/>
                <a:cs typeface="Calibri"/>
                <a:sym typeface="Calibri"/>
              </a:rPr>
              <a:t> en la liturgia, en la organización institucional, en los esquemas de liderazgo, de predicación y enseñanza, entre otras</a:t>
            </a:r>
            <a:endParaRPr sz="2000">
              <a:latin typeface="Calibri"/>
              <a:ea typeface="Calibri"/>
              <a:cs typeface="Calibri"/>
              <a:sym typeface="Calibri"/>
            </a:endParaRPr>
          </a:p>
          <a:p>
            <a:pPr indent="0" lvl="0" marL="0" rtl="0" algn="l">
              <a:spcBef>
                <a:spcPts val="0"/>
              </a:spcBef>
              <a:spcAft>
                <a:spcPts val="0"/>
              </a:spcAft>
              <a:buNone/>
            </a:pPr>
            <a:r>
              <a:rPr lang="es-419" sz="2000">
                <a:latin typeface="Calibri"/>
                <a:ea typeface="Calibri"/>
                <a:cs typeface="Calibri"/>
                <a:sym typeface="Calibri"/>
              </a:rPr>
              <a:t>- Abrir </a:t>
            </a:r>
            <a:r>
              <a:rPr b="1" lang="es-419" sz="2000">
                <a:latin typeface="Calibri"/>
                <a:ea typeface="Calibri"/>
                <a:cs typeface="Calibri"/>
                <a:sym typeface="Calibri"/>
              </a:rPr>
              <a:t>espacios</a:t>
            </a:r>
            <a:r>
              <a:rPr lang="es-419" sz="2000">
                <a:latin typeface="Calibri"/>
                <a:ea typeface="Calibri"/>
                <a:cs typeface="Calibri"/>
                <a:sym typeface="Calibri"/>
              </a:rPr>
              <a:t> a lo afectivo, a lo </a:t>
            </a:r>
            <a:r>
              <a:rPr lang="es-419" sz="2000">
                <a:latin typeface="Calibri"/>
                <a:ea typeface="Calibri"/>
                <a:cs typeface="Calibri"/>
                <a:sym typeface="Calibri"/>
              </a:rPr>
              <a:t>creativo, imaginativo </a:t>
            </a:r>
            <a:r>
              <a:rPr lang="es-419" sz="2000">
                <a:latin typeface="Calibri"/>
                <a:ea typeface="Calibri"/>
                <a:cs typeface="Calibri"/>
                <a:sym typeface="Calibri"/>
              </a:rPr>
              <a:t>y espontáneo, permitir lo corporal, flexible, cuestionar lo establecido…</a:t>
            </a:r>
            <a:endParaRPr sz="2500">
              <a:latin typeface="Calibri"/>
              <a:ea typeface="Calibri"/>
              <a:cs typeface="Calibri"/>
              <a:sym typeface="Calibri"/>
            </a:endParaRPr>
          </a:p>
        </p:txBody>
      </p:sp>
      <p:pic>
        <p:nvPicPr>
          <p:cNvPr id="239" name="Google Shape;239;p47"/>
          <p:cNvPicPr preferRelativeResize="0"/>
          <p:nvPr/>
        </p:nvPicPr>
        <p:blipFill>
          <a:blip r:embed="rId3">
            <a:alphaModFix/>
          </a:blip>
          <a:stretch>
            <a:fillRect/>
          </a:stretch>
        </p:blipFill>
        <p:spPr>
          <a:xfrm>
            <a:off x="4884675" y="1793210"/>
            <a:ext cx="2006025" cy="2783875"/>
          </a:xfrm>
          <a:prstGeom prst="rect">
            <a:avLst/>
          </a:prstGeom>
          <a:noFill/>
          <a:ln>
            <a:noFill/>
          </a:ln>
        </p:spPr>
      </p:pic>
      <p:pic>
        <p:nvPicPr>
          <p:cNvPr id="240" name="Google Shape;240;p47"/>
          <p:cNvPicPr preferRelativeResize="0"/>
          <p:nvPr/>
        </p:nvPicPr>
        <p:blipFill>
          <a:blip r:embed="rId4">
            <a:alphaModFix/>
          </a:blip>
          <a:stretch>
            <a:fillRect/>
          </a:stretch>
        </p:blipFill>
        <p:spPr>
          <a:xfrm>
            <a:off x="6554499" y="1352020"/>
            <a:ext cx="2006025" cy="27838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8"/>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LA NIÑEZ EN EL CENTRO</a:t>
            </a:r>
            <a:endParaRPr b="1" sz="2600">
              <a:solidFill>
                <a:schemeClr val="dk2"/>
              </a:solidFill>
            </a:endParaRPr>
          </a:p>
        </p:txBody>
      </p:sp>
      <p:sp>
        <p:nvSpPr>
          <p:cNvPr id="246" name="Google Shape;246;p48"/>
          <p:cNvSpPr txBox="1"/>
          <p:nvPr/>
        </p:nvSpPr>
        <p:spPr>
          <a:xfrm>
            <a:off x="75650" y="929975"/>
            <a:ext cx="46785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500">
                <a:latin typeface="Calibri"/>
                <a:ea typeface="Calibri"/>
                <a:cs typeface="Calibri"/>
                <a:sym typeface="Calibri"/>
              </a:rPr>
              <a:t>- </a:t>
            </a:r>
            <a:r>
              <a:rPr lang="es-419" sz="2500">
                <a:latin typeface="Calibri"/>
                <a:ea typeface="Calibri"/>
                <a:cs typeface="Calibri"/>
                <a:sym typeface="Calibri"/>
              </a:rPr>
              <a:t>Los niños y niñas requieren un lugar de mayor </a:t>
            </a:r>
            <a:r>
              <a:rPr b="1" lang="es-419" sz="2500">
                <a:latin typeface="Calibri"/>
                <a:ea typeface="Calibri"/>
                <a:cs typeface="Calibri"/>
                <a:sym typeface="Calibri"/>
              </a:rPr>
              <a:t>centralidad</a:t>
            </a:r>
            <a:r>
              <a:rPr lang="es-419" sz="2500">
                <a:latin typeface="Calibri"/>
                <a:ea typeface="Calibri"/>
                <a:cs typeface="Calibri"/>
                <a:sym typeface="Calibri"/>
              </a:rPr>
              <a:t>. </a:t>
            </a:r>
            <a:endParaRPr sz="2500">
              <a:latin typeface="Calibri"/>
              <a:ea typeface="Calibri"/>
              <a:cs typeface="Calibri"/>
              <a:sym typeface="Calibri"/>
            </a:endParaRPr>
          </a:p>
          <a:p>
            <a:pPr indent="0" lvl="0" marL="0" rtl="0" algn="l">
              <a:spcBef>
                <a:spcPts val="0"/>
              </a:spcBef>
              <a:spcAft>
                <a:spcPts val="0"/>
              </a:spcAft>
              <a:buNone/>
            </a:pPr>
            <a:r>
              <a:t/>
            </a:r>
            <a:endParaRPr sz="2500">
              <a:latin typeface="Calibri"/>
              <a:ea typeface="Calibri"/>
              <a:cs typeface="Calibri"/>
              <a:sym typeface="Calibri"/>
            </a:endParaRPr>
          </a:p>
          <a:p>
            <a:pPr indent="0" lvl="0" marL="0" rtl="0" algn="l">
              <a:spcBef>
                <a:spcPts val="0"/>
              </a:spcBef>
              <a:spcAft>
                <a:spcPts val="0"/>
              </a:spcAft>
              <a:buNone/>
            </a:pPr>
            <a:r>
              <a:rPr lang="es-419" sz="2500">
                <a:latin typeface="Calibri"/>
                <a:ea typeface="Calibri"/>
                <a:cs typeface="Calibri"/>
                <a:sym typeface="Calibri"/>
              </a:rPr>
              <a:t>- </a:t>
            </a:r>
            <a:r>
              <a:rPr lang="es-419" sz="2500">
                <a:latin typeface="Calibri"/>
                <a:ea typeface="Calibri"/>
                <a:cs typeface="Calibri"/>
                <a:sym typeface="Calibri"/>
              </a:rPr>
              <a:t>Somos llamados a comprometernos con toda </a:t>
            </a:r>
            <a:r>
              <a:rPr b="1" lang="es-419" sz="2500">
                <a:latin typeface="Calibri"/>
                <a:ea typeface="Calibri"/>
                <a:cs typeface="Calibri"/>
                <a:sym typeface="Calibri"/>
              </a:rPr>
              <a:t>persona y circunstancia</a:t>
            </a:r>
            <a:r>
              <a:rPr lang="es-419" sz="2500">
                <a:latin typeface="Calibri"/>
                <a:ea typeface="Calibri"/>
                <a:cs typeface="Calibri"/>
                <a:sym typeface="Calibri"/>
              </a:rPr>
              <a:t> que refleje la presencia de injusticia y exclusión.</a:t>
            </a:r>
            <a:endParaRPr sz="3000">
              <a:latin typeface="Calibri"/>
              <a:ea typeface="Calibri"/>
              <a:cs typeface="Calibri"/>
              <a:sym typeface="Calibri"/>
            </a:endParaRPr>
          </a:p>
        </p:txBody>
      </p:sp>
      <p:pic>
        <p:nvPicPr>
          <p:cNvPr id="247" name="Google Shape;247;p48"/>
          <p:cNvPicPr preferRelativeResize="0"/>
          <p:nvPr/>
        </p:nvPicPr>
        <p:blipFill>
          <a:blip r:embed="rId3">
            <a:alphaModFix/>
          </a:blip>
          <a:stretch>
            <a:fillRect/>
          </a:stretch>
        </p:blipFill>
        <p:spPr>
          <a:xfrm>
            <a:off x="4968000" y="1063315"/>
            <a:ext cx="3828426" cy="2996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9"/>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DE SUJETOS A PROTAGONISTAS</a:t>
            </a:r>
            <a:endParaRPr b="1" sz="2600">
              <a:solidFill>
                <a:schemeClr val="dk2"/>
              </a:solidFill>
            </a:endParaRPr>
          </a:p>
        </p:txBody>
      </p:sp>
      <p:sp>
        <p:nvSpPr>
          <p:cNvPr id="253" name="Google Shape;253;p49"/>
          <p:cNvSpPr txBox="1"/>
          <p:nvPr/>
        </p:nvSpPr>
        <p:spPr>
          <a:xfrm>
            <a:off x="264075" y="929975"/>
            <a:ext cx="49023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900">
                <a:latin typeface="Calibri"/>
                <a:ea typeface="Calibri"/>
                <a:cs typeface="Calibri"/>
                <a:sym typeface="Calibri"/>
              </a:rPr>
              <a:t>- </a:t>
            </a:r>
            <a:r>
              <a:rPr lang="es-419" sz="1900">
                <a:latin typeface="Calibri"/>
                <a:ea typeface="Calibri"/>
                <a:cs typeface="Calibri"/>
                <a:sym typeface="Calibri"/>
              </a:rPr>
              <a:t>El desafío consiste en otorgar mayor </a:t>
            </a:r>
            <a:r>
              <a:rPr b="1" lang="es-419" sz="1900">
                <a:latin typeface="Calibri"/>
                <a:ea typeface="Calibri"/>
                <a:cs typeface="Calibri"/>
                <a:sym typeface="Calibri"/>
              </a:rPr>
              <a:t>protagonismo</a:t>
            </a:r>
            <a:r>
              <a:rPr lang="es-419" sz="1900">
                <a:latin typeface="Calibri"/>
                <a:ea typeface="Calibri"/>
                <a:cs typeface="Calibri"/>
                <a:sym typeface="Calibri"/>
              </a:rPr>
              <a:t> a un sector cuya vulnerabilización proviene de la invisibilización y la exclusión. </a:t>
            </a:r>
            <a:endParaRPr sz="1900">
              <a:latin typeface="Calibri"/>
              <a:ea typeface="Calibri"/>
              <a:cs typeface="Calibri"/>
              <a:sym typeface="Calibri"/>
            </a:endParaRPr>
          </a:p>
          <a:p>
            <a:pPr indent="0" lvl="0" marL="0" rtl="0" algn="l">
              <a:spcBef>
                <a:spcPts val="0"/>
              </a:spcBef>
              <a:spcAft>
                <a:spcPts val="0"/>
              </a:spcAft>
              <a:buNone/>
            </a:pPr>
            <a:r>
              <a:t/>
            </a:r>
            <a:endParaRPr sz="1900">
              <a:latin typeface="Calibri"/>
              <a:ea typeface="Calibri"/>
              <a:cs typeface="Calibri"/>
              <a:sym typeface="Calibri"/>
            </a:endParaRPr>
          </a:p>
          <a:p>
            <a:pPr indent="0" lvl="0" marL="0" rtl="0" algn="l">
              <a:spcBef>
                <a:spcPts val="0"/>
              </a:spcBef>
              <a:spcAft>
                <a:spcPts val="0"/>
              </a:spcAft>
              <a:buNone/>
            </a:pPr>
            <a:r>
              <a:rPr lang="es-419" sz="1900">
                <a:latin typeface="Calibri"/>
                <a:ea typeface="Calibri"/>
                <a:cs typeface="Calibri"/>
                <a:sym typeface="Calibri"/>
              </a:rPr>
              <a:t>- </a:t>
            </a:r>
            <a:r>
              <a:rPr lang="es-419" sz="1900">
                <a:latin typeface="Calibri"/>
                <a:ea typeface="Calibri"/>
                <a:cs typeface="Calibri"/>
                <a:sym typeface="Calibri"/>
              </a:rPr>
              <a:t>Implica “</a:t>
            </a:r>
            <a:r>
              <a:rPr b="1" lang="es-419" sz="1900">
                <a:latin typeface="Calibri"/>
                <a:ea typeface="Calibri"/>
                <a:cs typeface="Calibri"/>
                <a:sym typeface="Calibri"/>
              </a:rPr>
              <a:t>empoderar</a:t>
            </a:r>
            <a:r>
              <a:rPr lang="es-419" sz="1900">
                <a:latin typeface="Calibri"/>
                <a:ea typeface="Calibri"/>
                <a:cs typeface="Calibri"/>
                <a:sym typeface="Calibri"/>
              </a:rPr>
              <a:t>”</a:t>
            </a:r>
            <a:r>
              <a:rPr lang="es-419" sz="1900">
                <a:latin typeface="Calibri"/>
                <a:ea typeface="Calibri"/>
                <a:cs typeface="Calibri"/>
                <a:sym typeface="Calibri"/>
              </a:rPr>
              <a:t>, reconocer su capacidad creativa, el derecho de su voz, entre otros. </a:t>
            </a:r>
            <a:endParaRPr sz="1900">
              <a:latin typeface="Calibri"/>
              <a:ea typeface="Calibri"/>
              <a:cs typeface="Calibri"/>
              <a:sym typeface="Calibri"/>
            </a:endParaRPr>
          </a:p>
          <a:p>
            <a:pPr indent="0" lvl="0" marL="0" rtl="0" algn="l">
              <a:spcBef>
                <a:spcPts val="0"/>
              </a:spcBef>
              <a:spcAft>
                <a:spcPts val="0"/>
              </a:spcAft>
              <a:buNone/>
            </a:pPr>
            <a:r>
              <a:t/>
            </a:r>
            <a:endParaRPr sz="1900">
              <a:latin typeface="Calibri"/>
              <a:ea typeface="Calibri"/>
              <a:cs typeface="Calibri"/>
              <a:sym typeface="Calibri"/>
            </a:endParaRPr>
          </a:p>
          <a:p>
            <a:pPr indent="0" lvl="0" marL="0" rtl="0" algn="l">
              <a:spcBef>
                <a:spcPts val="0"/>
              </a:spcBef>
              <a:spcAft>
                <a:spcPts val="0"/>
              </a:spcAft>
              <a:buNone/>
            </a:pPr>
            <a:r>
              <a:rPr lang="es-419" sz="1900">
                <a:latin typeface="Calibri"/>
                <a:ea typeface="Calibri"/>
                <a:cs typeface="Calibri"/>
                <a:sym typeface="Calibri"/>
              </a:rPr>
              <a:t>- </a:t>
            </a:r>
            <a:r>
              <a:rPr lang="es-419" sz="1900">
                <a:latin typeface="Calibri"/>
                <a:ea typeface="Calibri"/>
                <a:cs typeface="Calibri"/>
                <a:sym typeface="Calibri"/>
              </a:rPr>
              <a:t>Para esto, habrá que </a:t>
            </a:r>
            <a:r>
              <a:rPr b="1" lang="es-419" sz="1900">
                <a:latin typeface="Calibri"/>
                <a:ea typeface="Calibri"/>
                <a:cs typeface="Calibri"/>
                <a:sym typeface="Calibri"/>
              </a:rPr>
              <a:t>re-imaginar</a:t>
            </a:r>
            <a:r>
              <a:rPr lang="es-419" sz="1900">
                <a:latin typeface="Calibri"/>
                <a:ea typeface="Calibri"/>
                <a:cs typeface="Calibri"/>
                <a:sym typeface="Calibri"/>
              </a:rPr>
              <a:t> nuestras estructuras eclesiales, la teología y pastoral que la sostienen, estorban o posibilitan.</a:t>
            </a:r>
            <a:endParaRPr sz="2400">
              <a:latin typeface="Calibri"/>
              <a:ea typeface="Calibri"/>
              <a:cs typeface="Calibri"/>
              <a:sym typeface="Calibri"/>
            </a:endParaRPr>
          </a:p>
        </p:txBody>
      </p:sp>
      <p:pic>
        <p:nvPicPr>
          <p:cNvPr id="254" name="Google Shape;254;p49"/>
          <p:cNvPicPr preferRelativeResize="0"/>
          <p:nvPr/>
        </p:nvPicPr>
        <p:blipFill>
          <a:blip r:embed="rId3">
            <a:alphaModFix/>
          </a:blip>
          <a:stretch>
            <a:fillRect/>
          </a:stretch>
        </p:blipFill>
        <p:spPr>
          <a:xfrm>
            <a:off x="5280750" y="984875"/>
            <a:ext cx="3699375" cy="369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2"/>
          <p:cNvSpPr txBox="1"/>
          <p:nvPr/>
        </p:nvSpPr>
        <p:spPr>
          <a:xfrm>
            <a:off x="141300" y="152400"/>
            <a:ext cx="4739100" cy="18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3400">
                <a:solidFill>
                  <a:srgbClr val="1155CC"/>
                </a:solidFill>
                <a:latin typeface="Caveat"/>
                <a:ea typeface="Caveat"/>
                <a:cs typeface="Caveat"/>
                <a:sym typeface="Caveat"/>
              </a:rPr>
              <a:t>“</a:t>
            </a:r>
            <a:r>
              <a:rPr lang="es-419" sz="2700">
                <a:solidFill>
                  <a:srgbClr val="1155CC"/>
                </a:solidFill>
                <a:latin typeface="Caveat"/>
                <a:ea typeface="Caveat"/>
                <a:cs typeface="Caveat"/>
                <a:sym typeface="Caveat"/>
              </a:rPr>
              <a:t>Pensar en una iglesia de niños no es hablar de una iglesia ‘infantilizada’, pero sí de una iglesia que cuestione las perspectivas adultocéntricas..."</a:t>
            </a:r>
            <a:endParaRPr sz="2700">
              <a:solidFill>
                <a:srgbClr val="1155CC"/>
              </a:solidFill>
              <a:latin typeface="Caveat"/>
              <a:ea typeface="Caveat"/>
              <a:cs typeface="Caveat"/>
              <a:sym typeface="Caveat"/>
            </a:endParaRPr>
          </a:p>
        </p:txBody>
      </p:sp>
      <p:graphicFrame>
        <p:nvGraphicFramePr>
          <p:cNvPr id="134" name="Google Shape;134;p32"/>
          <p:cNvGraphicFramePr/>
          <p:nvPr/>
        </p:nvGraphicFramePr>
        <p:xfrm>
          <a:off x="297775" y="2244000"/>
          <a:ext cx="3000000" cy="3000000"/>
        </p:xfrm>
        <a:graphic>
          <a:graphicData uri="http://schemas.openxmlformats.org/drawingml/2006/table">
            <a:tbl>
              <a:tblPr>
                <a:noFill/>
                <a:tableStyleId>{F9B2331D-E7C8-4D80-B04A-9DEBE26128C2}</a:tableStyleId>
              </a:tblPr>
              <a:tblGrid>
                <a:gridCol w="4426150"/>
              </a:tblGrid>
              <a:tr h="381000">
                <a:tc>
                  <a:txBody>
                    <a:bodyPr/>
                    <a:lstStyle/>
                    <a:p>
                      <a:pPr indent="0" lvl="0" marL="0" rtl="0" algn="ctr">
                        <a:spcBef>
                          <a:spcPts val="0"/>
                        </a:spcBef>
                        <a:spcAft>
                          <a:spcPts val="0"/>
                        </a:spcAft>
                        <a:buNone/>
                      </a:pPr>
                      <a:r>
                        <a:rPr lang="es-419" sz="1700"/>
                        <a:t>Repensar la noción y vivencia de la </a:t>
                      </a:r>
                      <a:r>
                        <a:rPr lang="es-419" sz="1700">
                          <a:solidFill>
                            <a:srgbClr val="980000"/>
                          </a:solidFill>
                        </a:rPr>
                        <a:t>iglesia</a:t>
                      </a:r>
                      <a:endParaRPr sz="1700">
                        <a:solidFill>
                          <a:srgbClr val="980000"/>
                        </a:solidFill>
                      </a:endParaRPr>
                    </a:p>
                  </a:txBody>
                  <a:tcPr marT="91425" marB="91425" marR="91425" marL="91425"/>
                </a:tc>
              </a:tr>
              <a:tr h="381000">
                <a:tc>
                  <a:txBody>
                    <a:bodyPr/>
                    <a:lstStyle/>
                    <a:p>
                      <a:pPr indent="0" lvl="0" marL="0" rtl="0" algn="ctr">
                        <a:spcBef>
                          <a:spcPts val="0"/>
                        </a:spcBef>
                        <a:spcAft>
                          <a:spcPts val="0"/>
                        </a:spcAft>
                        <a:buNone/>
                      </a:pPr>
                      <a:r>
                        <a:rPr lang="es-419" sz="1700"/>
                        <a:t>La </a:t>
                      </a:r>
                      <a:r>
                        <a:rPr lang="es-419" sz="1700">
                          <a:solidFill>
                            <a:srgbClr val="980000"/>
                          </a:solidFill>
                        </a:rPr>
                        <a:t>niñez</a:t>
                      </a:r>
                      <a:r>
                        <a:rPr lang="es-419" sz="1700"/>
                        <a:t> como metáfora</a:t>
                      </a:r>
                      <a:endParaRPr sz="1700"/>
                    </a:p>
                  </a:txBody>
                  <a:tcPr marT="91425" marB="91425" marR="91425" marL="91425"/>
                </a:tc>
              </a:tr>
              <a:tr h="381000">
                <a:tc>
                  <a:txBody>
                    <a:bodyPr/>
                    <a:lstStyle/>
                    <a:p>
                      <a:pPr indent="0" lvl="0" marL="0" rtl="0" algn="ctr">
                        <a:spcBef>
                          <a:spcPts val="0"/>
                        </a:spcBef>
                        <a:spcAft>
                          <a:spcPts val="0"/>
                        </a:spcAft>
                        <a:buNone/>
                      </a:pPr>
                      <a:r>
                        <a:rPr lang="es-419" sz="1700"/>
                        <a:t>Desafíos y oportunidades: </a:t>
                      </a:r>
                      <a:r>
                        <a:rPr lang="es-419" sz="1700">
                          <a:solidFill>
                            <a:srgbClr val="980000"/>
                          </a:solidFill>
                        </a:rPr>
                        <a:t>lógicas</a:t>
                      </a:r>
                      <a:endParaRPr sz="1700">
                        <a:solidFill>
                          <a:srgbClr val="980000"/>
                        </a:solidFill>
                      </a:endParaRPr>
                    </a:p>
                  </a:txBody>
                  <a:tcPr marT="91425" marB="91425" marR="91425" marL="91425"/>
                </a:tc>
              </a:tr>
              <a:tr h="381000">
                <a:tc>
                  <a:txBody>
                    <a:bodyPr/>
                    <a:lstStyle/>
                    <a:p>
                      <a:pPr indent="0" lvl="0" marL="0" rtl="0" algn="ctr">
                        <a:spcBef>
                          <a:spcPts val="0"/>
                        </a:spcBef>
                        <a:spcAft>
                          <a:spcPts val="0"/>
                        </a:spcAft>
                        <a:buNone/>
                      </a:pPr>
                      <a:r>
                        <a:rPr lang="es-419" sz="1700"/>
                        <a:t>Otras </a:t>
                      </a:r>
                      <a:r>
                        <a:rPr lang="es-419" sz="1700">
                          <a:solidFill>
                            <a:srgbClr val="980000"/>
                          </a:solidFill>
                        </a:rPr>
                        <a:t>conversiones</a:t>
                      </a:r>
                      <a:endParaRPr sz="1700">
                        <a:solidFill>
                          <a:srgbClr val="980000"/>
                        </a:solidFill>
                      </a:endParaRPr>
                    </a:p>
                  </a:txBody>
                  <a:tcPr marT="91425" marB="91425" marR="91425" marL="91425"/>
                </a:tc>
              </a:tr>
              <a:tr h="381000">
                <a:tc>
                  <a:txBody>
                    <a:bodyPr/>
                    <a:lstStyle/>
                    <a:p>
                      <a:pPr indent="0" lvl="0" marL="0" rtl="0" algn="ctr">
                        <a:spcBef>
                          <a:spcPts val="0"/>
                        </a:spcBef>
                        <a:spcAft>
                          <a:spcPts val="0"/>
                        </a:spcAft>
                        <a:buNone/>
                      </a:pPr>
                      <a:r>
                        <a:rPr lang="es-419" sz="1700"/>
                        <a:t>De nuevas nociones y vivencias </a:t>
                      </a:r>
                      <a:r>
                        <a:rPr lang="es-419" sz="1700">
                          <a:solidFill>
                            <a:srgbClr val="980000"/>
                          </a:solidFill>
                        </a:rPr>
                        <a:t>alternativas</a:t>
                      </a:r>
                      <a:endParaRPr sz="1700">
                        <a:solidFill>
                          <a:srgbClr val="980000"/>
                        </a:solidFill>
                      </a:endParaRPr>
                    </a:p>
                  </a:txBody>
                  <a:tcPr marT="91425" marB="91425" marR="91425" marL="91425"/>
                </a:tc>
              </a:tr>
            </a:tbl>
          </a:graphicData>
        </a:graphic>
      </p:graphicFrame>
      <p:pic>
        <p:nvPicPr>
          <p:cNvPr id="135" name="Google Shape;135;p32"/>
          <p:cNvPicPr preferRelativeResize="0"/>
          <p:nvPr/>
        </p:nvPicPr>
        <p:blipFill>
          <a:blip r:embed="rId3">
            <a:alphaModFix/>
          </a:blip>
          <a:stretch>
            <a:fillRect/>
          </a:stretch>
        </p:blipFill>
        <p:spPr>
          <a:xfrm>
            <a:off x="6682075" y="53250"/>
            <a:ext cx="2266951" cy="2266951"/>
          </a:xfrm>
          <a:prstGeom prst="rect">
            <a:avLst/>
          </a:prstGeom>
          <a:noFill/>
          <a:ln>
            <a:noFill/>
          </a:ln>
        </p:spPr>
      </p:pic>
      <p:sp>
        <p:nvSpPr>
          <p:cNvPr id="136" name="Google Shape;136;p32"/>
          <p:cNvSpPr txBox="1"/>
          <p:nvPr/>
        </p:nvSpPr>
        <p:spPr>
          <a:xfrm>
            <a:off x="4880400" y="2375525"/>
            <a:ext cx="4066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a:t>“</a:t>
            </a:r>
            <a:r>
              <a:rPr lang="es-419"/>
              <a:t>Llevaron unos niños a Jesús </a:t>
            </a:r>
            <a:r>
              <a:rPr lang="es-419" u="sng"/>
              <a:t>para</a:t>
            </a:r>
            <a:r>
              <a:rPr lang="es-419"/>
              <a:t> que les impusiera las manos y orara por ellos, </a:t>
            </a:r>
            <a:r>
              <a:rPr lang="es-419" u="sng"/>
              <a:t>pero</a:t>
            </a:r>
            <a:r>
              <a:rPr lang="es-419"/>
              <a:t> los discípulos reprendían a quienes los llevaban. Jesús dijo: </a:t>
            </a:r>
            <a:r>
              <a:rPr lang="es-419">
                <a:solidFill>
                  <a:schemeClr val="accent1"/>
                </a:solidFill>
              </a:rPr>
              <a:t>‘Dejen</a:t>
            </a:r>
            <a:r>
              <a:rPr lang="es-419"/>
              <a:t> que los niños vengan a mí; no se lo </a:t>
            </a:r>
            <a:r>
              <a:rPr lang="es-419">
                <a:solidFill>
                  <a:srgbClr val="FF0000"/>
                </a:solidFill>
              </a:rPr>
              <a:t>impidan</a:t>
            </a:r>
            <a:r>
              <a:rPr lang="es-419"/>
              <a:t>, porque el reino de los cielos es de quienes son como ellos’” (Mateo 19:13-14).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0"/>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260" name="Google Shape;260;p50"/>
          <p:cNvSpPr txBox="1"/>
          <p:nvPr/>
        </p:nvSpPr>
        <p:spPr>
          <a:xfrm>
            <a:off x="921000" y="1104775"/>
            <a:ext cx="7302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3300">
                <a:solidFill>
                  <a:srgbClr val="0B5394"/>
                </a:solidFill>
                <a:latin typeface="Amatic SC"/>
                <a:ea typeface="Amatic SC"/>
                <a:cs typeface="Amatic SC"/>
                <a:sym typeface="Amatic SC"/>
              </a:rPr>
              <a:t>“Toda manera de </a:t>
            </a:r>
            <a:r>
              <a:rPr b="1" lang="es-419" sz="3300">
                <a:solidFill>
                  <a:srgbClr val="0B5394"/>
                </a:solidFill>
                <a:latin typeface="Amatic SC"/>
                <a:ea typeface="Amatic SC"/>
                <a:cs typeface="Amatic SC"/>
                <a:sym typeface="Amatic SC"/>
              </a:rPr>
              <a:t>comprender</a:t>
            </a:r>
            <a:r>
              <a:rPr lang="es-419" sz="3300">
                <a:solidFill>
                  <a:srgbClr val="0B5394"/>
                </a:solidFill>
                <a:latin typeface="Amatic SC"/>
                <a:ea typeface="Amatic SC"/>
                <a:cs typeface="Amatic SC"/>
                <a:sym typeface="Amatic SC"/>
              </a:rPr>
              <a:t> la fe, la espiritualidad y la iglesia están estrechamente vinculadas a una </a:t>
            </a:r>
            <a:r>
              <a:rPr b="1" lang="es-419" sz="3300">
                <a:solidFill>
                  <a:srgbClr val="0B5394"/>
                </a:solidFill>
                <a:latin typeface="Amatic SC"/>
                <a:ea typeface="Amatic SC"/>
                <a:cs typeface="Amatic SC"/>
                <a:sym typeface="Amatic SC"/>
              </a:rPr>
              <a:t>visión</a:t>
            </a:r>
            <a:r>
              <a:rPr lang="es-419" sz="3300">
                <a:solidFill>
                  <a:srgbClr val="0B5394"/>
                </a:solidFill>
                <a:latin typeface="Amatic SC"/>
                <a:ea typeface="Amatic SC"/>
                <a:cs typeface="Amatic SC"/>
                <a:sym typeface="Amatic SC"/>
              </a:rPr>
              <a:t> de Dios y a una teología. En otras palabras, nuestras </a:t>
            </a:r>
            <a:r>
              <a:rPr b="1" lang="es-419" sz="3300">
                <a:solidFill>
                  <a:srgbClr val="0B5394"/>
                </a:solidFill>
                <a:latin typeface="Amatic SC"/>
                <a:ea typeface="Amatic SC"/>
                <a:cs typeface="Amatic SC"/>
                <a:sym typeface="Amatic SC"/>
              </a:rPr>
              <a:t>comprensiones</a:t>
            </a:r>
            <a:r>
              <a:rPr lang="es-419" sz="3300">
                <a:solidFill>
                  <a:srgbClr val="0B5394"/>
                </a:solidFill>
                <a:latin typeface="Amatic SC"/>
                <a:ea typeface="Amatic SC"/>
                <a:cs typeface="Amatic SC"/>
                <a:sym typeface="Amatic SC"/>
              </a:rPr>
              <a:t> y definiciones de Dios darán lugar, permitirán, harán posible (¡o no!) ciertas </a:t>
            </a:r>
            <a:r>
              <a:rPr b="1" lang="es-419" sz="3300">
                <a:solidFill>
                  <a:srgbClr val="0B5394"/>
                </a:solidFill>
                <a:latin typeface="Amatic SC"/>
                <a:ea typeface="Amatic SC"/>
                <a:cs typeface="Amatic SC"/>
                <a:sym typeface="Amatic SC"/>
              </a:rPr>
              <a:t>prácticas</a:t>
            </a:r>
            <a:r>
              <a:rPr lang="es-419" sz="3300">
                <a:solidFill>
                  <a:srgbClr val="0B5394"/>
                </a:solidFill>
                <a:latin typeface="Amatic SC"/>
                <a:ea typeface="Amatic SC"/>
                <a:cs typeface="Amatic SC"/>
                <a:sym typeface="Amatic SC"/>
              </a:rPr>
              <a:t> y cosmovisiones”.</a:t>
            </a:r>
            <a:endParaRPr sz="3300">
              <a:solidFill>
                <a:srgbClr val="0B5394"/>
              </a:solidFill>
              <a:latin typeface="Amatic SC"/>
              <a:ea typeface="Amatic SC"/>
              <a:cs typeface="Amatic SC"/>
              <a:sym typeface="Amatic S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1"/>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266" name="Google Shape;266;p51"/>
          <p:cNvSpPr txBox="1"/>
          <p:nvPr/>
        </p:nvSpPr>
        <p:spPr>
          <a:xfrm>
            <a:off x="921000" y="940200"/>
            <a:ext cx="73020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4000">
                <a:solidFill>
                  <a:srgbClr val="38761D"/>
                </a:solidFill>
                <a:latin typeface="Amatic SC"/>
                <a:ea typeface="Amatic SC"/>
                <a:cs typeface="Amatic SC"/>
                <a:sym typeface="Amatic SC"/>
              </a:rPr>
              <a:t>“El </a:t>
            </a:r>
            <a:r>
              <a:rPr b="1" lang="es-419" sz="4000">
                <a:solidFill>
                  <a:srgbClr val="38761D"/>
                </a:solidFill>
                <a:latin typeface="Amatic SC"/>
                <a:ea typeface="Amatic SC"/>
                <a:cs typeface="Amatic SC"/>
                <a:sym typeface="Amatic SC"/>
              </a:rPr>
              <a:t>camino</a:t>
            </a:r>
            <a:r>
              <a:rPr lang="es-419" sz="4000">
                <a:solidFill>
                  <a:srgbClr val="38761D"/>
                </a:solidFill>
                <a:latin typeface="Amatic SC"/>
                <a:ea typeface="Amatic SC"/>
                <a:cs typeface="Amatic SC"/>
                <a:sym typeface="Amatic SC"/>
              </a:rPr>
              <a:t> que necesitamos recorrer consiste en </a:t>
            </a:r>
            <a:r>
              <a:rPr b="1" lang="es-419" sz="4000">
                <a:solidFill>
                  <a:srgbClr val="38761D"/>
                </a:solidFill>
                <a:latin typeface="Amatic SC"/>
                <a:ea typeface="Amatic SC"/>
                <a:cs typeface="Amatic SC"/>
                <a:sym typeface="Amatic SC"/>
              </a:rPr>
              <a:t>facilitar</a:t>
            </a:r>
            <a:r>
              <a:rPr lang="es-419" sz="4000">
                <a:solidFill>
                  <a:srgbClr val="38761D"/>
                </a:solidFill>
                <a:latin typeface="Amatic SC"/>
                <a:ea typeface="Amatic SC"/>
                <a:cs typeface="Amatic SC"/>
                <a:sym typeface="Amatic SC"/>
              </a:rPr>
              <a:t> una teología desde la niñez. Esto significa construir </a:t>
            </a:r>
            <a:r>
              <a:rPr b="1" lang="es-419" sz="4000">
                <a:solidFill>
                  <a:srgbClr val="38761D"/>
                </a:solidFill>
                <a:latin typeface="Amatic SC"/>
                <a:ea typeface="Amatic SC"/>
                <a:cs typeface="Amatic SC"/>
                <a:sym typeface="Amatic SC"/>
              </a:rPr>
              <a:t>espacios</a:t>
            </a:r>
            <a:r>
              <a:rPr lang="es-419" sz="4000">
                <a:solidFill>
                  <a:srgbClr val="38761D"/>
                </a:solidFill>
                <a:latin typeface="Amatic SC"/>
                <a:ea typeface="Amatic SC"/>
                <a:cs typeface="Amatic SC"/>
                <a:sym typeface="Amatic SC"/>
              </a:rPr>
              <a:t> donde niños y niñas sean escuchados sobre los </a:t>
            </a:r>
            <a:r>
              <a:rPr b="1" lang="es-419" sz="4000">
                <a:solidFill>
                  <a:srgbClr val="38761D"/>
                </a:solidFill>
                <a:latin typeface="Amatic SC"/>
                <a:ea typeface="Amatic SC"/>
                <a:cs typeface="Amatic SC"/>
                <a:sym typeface="Amatic SC"/>
              </a:rPr>
              <a:t>asuntos</a:t>
            </a:r>
            <a:r>
              <a:rPr lang="es-419" sz="4000">
                <a:solidFill>
                  <a:srgbClr val="38761D"/>
                </a:solidFill>
                <a:latin typeface="Amatic SC"/>
                <a:ea typeface="Amatic SC"/>
                <a:cs typeface="Amatic SC"/>
                <a:sym typeface="Amatic SC"/>
              </a:rPr>
              <a:t> de la fe, de la Biblia y de la Iglesia”.</a:t>
            </a:r>
            <a:endParaRPr sz="4000">
              <a:solidFill>
                <a:srgbClr val="38761D"/>
              </a:solidFill>
              <a:latin typeface="Amatic SC"/>
              <a:ea typeface="Amatic SC"/>
              <a:cs typeface="Amatic SC"/>
              <a:sym typeface="Amatic S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2"/>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272" name="Google Shape;272;p52"/>
          <p:cNvSpPr txBox="1"/>
          <p:nvPr/>
        </p:nvSpPr>
        <p:spPr>
          <a:xfrm>
            <a:off x="921000" y="538350"/>
            <a:ext cx="7302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4000">
                <a:solidFill>
                  <a:srgbClr val="85200C"/>
                </a:solidFill>
                <a:latin typeface="Amatic SC"/>
                <a:ea typeface="Amatic SC"/>
                <a:cs typeface="Amatic SC"/>
                <a:sym typeface="Amatic SC"/>
              </a:rPr>
              <a:t>‘Pensar el mundo como </a:t>
            </a:r>
            <a:r>
              <a:rPr b="1" lang="es-419" sz="4000">
                <a:solidFill>
                  <a:srgbClr val="85200C"/>
                </a:solidFill>
                <a:latin typeface="Amatic SC"/>
                <a:ea typeface="Amatic SC"/>
                <a:cs typeface="Amatic SC"/>
                <a:sym typeface="Amatic SC"/>
              </a:rPr>
              <a:t>juego</a:t>
            </a:r>
            <a:r>
              <a:rPr lang="es-419" sz="4000">
                <a:solidFill>
                  <a:srgbClr val="85200C"/>
                </a:solidFill>
                <a:latin typeface="Amatic SC"/>
                <a:ea typeface="Amatic SC"/>
                <a:cs typeface="Amatic SC"/>
                <a:sym typeface="Amatic SC"/>
              </a:rPr>
              <a:t> nos lleva a replantearnos el </a:t>
            </a:r>
            <a:r>
              <a:rPr b="1" lang="es-419" sz="4000">
                <a:solidFill>
                  <a:srgbClr val="85200C"/>
                </a:solidFill>
                <a:latin typeface="Amatic SC"/>
                <a:ea typeface="Amatic SC"/>
                <a:cs typeface="Amatic SC"/>
                <a:sym typeface="Amatic SC"/>
              </a:rPr>
              <a:t>mundo</a:t>
            </a:r>
            <a:r>
              <a:rPr lang="es-419" sz="4000">
                <a:solidFill>
                  <a:srgbClr val="85200C"/>
                </a:solidFill>
                <a:latin typeface="Amatic SC"/>
                <a:ea typeface="Amatic SC"/>
                <a:cs typeface="Amatic SC"/>
                <a:sym typeface="Amatic SC"/>
              </a:rPr>
              <a:t> que ignoramos y del cual, aún así, formamos parte: el mundo de los sentidos, de la recreación, del no-orden, de la imaginación liberadora o de la estructura rígida encarceladora”.</a:t>
            </a:r>
            <a:endParaRPr sz="4000">
              <a:solidFill>
                <a:srgbClr val="85200C"/>
              </a:solidFill>
              <a:latin typeface="Amatic SC"/>
              <a:ea typeface="Amatic SC"/>
              <a:cs typeface="Amatic SC"/>
              <a:sym typeface="Amatic S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3"/>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278" name="Google Shape;278;p53"/>
          <p:cNvSpPr txBox="1"/>
          <p:nvPr/>
        </p:nvSpPr>
        <p:spPr>
          <a:xfrm>
            <a:off x="921000" y="385950"/>
            <a:ext cx="7302000" cy="36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3700">
                <a:solidFill>
                  <a:srgbClr val="BF9000"/>
                </a:solidFill>
                <a:latin typeface="Amatic SC"/>
                <a:ea typeface="Amatic SC"/>
                <a:cs typeface="Amatic SC"/>
                <a:sym typeface="Amatic SC"/>
              </a:rPr>
              <a:t>“Lógica no es lo mismo que </a:t>
            </a:r>
            <a:r>
              <a:rPr b="1" lang="es-419" sz="3700">
                <a:solidFill>
                  <a:srgbClr val="BF9000"/>
                </a:solidFill>
                <a:latin typeface="Amatic SC"/>
                <a:ea typeface="Amatic SC"/>
                <a:cs typeface="Amatic SC"/>
                <a:sym typeface="Amatic SC"/>
              </a:rPr>
              <a:t>racionalismo</a:t>
            </a:r>
            <a:r>
              <a:rPr lang="es-419" sz="3700">
                <a:solidFill>
                  <a:srgbClr val="BF9000"/>
                </a:solidFill>
                <a:latin typeface="Amatic SC"/>
                <a:ea typeface="Amatic SC"/>
                <a:cs typeface="Amatic SC"/>
                <a:sym typeface="Amatic SC"/>
              </a:rPr>
              <a:t>. En la lógica teológica del </a:t>
            </a:r>
            <a:r>
              <a:rPr b="1" lang="es-419" sz="3700">
                <a:solidFill>
                  <a:srgbClr val="BF9000"/>
                </a:solidFill>
                <a:latin typeface="Amatic SC"/>
                <a:ea typeface="Amatic SC"/>
                <a:cs typeface="Amatic SC"/>
                <a:sym typeface="Amatic SC"/>
              </a:rPr>
              <a:t>juego</a:t>
            </a:r>
            <a:r>
              <a:rPr lang="es-419" sz="3700">
                <a:solidFill>
                  <a:srgbClr val="BF9000"/>
                </a:solidFill>
                <a:latin typeface="Amatic SC"/>
                <a:ea typeface="Amatic SC"/>
                <a:cs typeface="Amatic SC"/>
                <a:sym typeface="Amatic SC"/>
              </a:rPr>
              <a:t> está involucrada toda la vida humana, obviamente, también su </a:t>
            </a:r>
            <a:r>
              <a:rPr b="1" lang="es-419" sz="3700">
                <a:solidFill>
                  <a:srgbClr val="BF9000"/>
                </a:solidFill>
                <a:latin typeface="Amatic SC"/>
                <a:ea typeface="Amatic SC"/>
                <a:cs typeface="Amatic SC"/>
                <a:sym typeface="Amatic SC"/>
              </a:rPr>
              <a:t>corporeidad y sensorialidad</a:t>
            </a:r>
            <a:r>
              <a:rPr lang="es-419" sz="3700">
                <a:solidFill>
                  <a:srgbClr val="BF9000"/>
                </a:solidFill>
                <a:latin typeface="Amatic SC"/>
                <a:ea typeface="Amatic SC"/>
                <a:cs typeface="Amatic SC"/>
                <a:sym typeface="Amatic SC"/>
              </a:rPr>
              <a:t>… En el juego no se conoce todo, ni se necesita hacerlo. Su búsqueda es la vinculación con el otro como fin en sí mismo, no como medio”.</a:t>
            </a:r>
            <a:endParaRPr sz="3700">
              <a:solidFill>
                <a:srgbClr val="BF9000"/>
              </a:solidFill>
              <a:latin typeface="Amatic SC"/>
              <a:ea typeface="Amatic SC"/>
              <a:cs typeface="Amatic SC"/>
              <a:sym typeface="Amatic S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4"/>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284" name="Google Shape;284;p54"/>
          <p:cNvSpPr txBox="1"/>
          <p:nvPr/>
        </p:nvSpPr>
        <p:spPr>
          <a:xfrm>
            <a:off x="921000" y="385950"/>
            <a:ext cx="7302000" cy="370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3800">
                <a:solidFill>
                  <a:srgbClr val="1155CC"/>
                </a:solidFill>
                <a:latin typeface="Amatic SC"/>
                <a:ea typeface="Amatic SC"/>
                <a:cs typeface="Amatic SC"/>
                <a:sym typeface="Amatic SC"/>
              </a:rPr>
              <a:t>“En la lógica del juego se conoce a </a:t>
            </a:r>
            <a:r>
              <a:rPr b="1" lang="es-419" sz="3800">
                <a:solidFill>
                  <a:srgbClr val="1155CC"/>
                </a:solidFill>
                <a:latin typeface="Amatic SC"/>
                <a:ea typeface="Amatic SC"/>
                <a:cs typeface="Amatic SC"/>
                <a:sym typeface="Amatic SC"/>
              </a:rPr>
              <a:t>Dios</a:t>
            </a:r>
            <a:r>
              <a:rPr lang="es-419" sz="3800">
                <a:solidFill>
                  <a:srgbClr val="1155CC"/>
                </a:solidFill>
                <a:latin typeface="Amatic SC"/>
                <a:ea typeface="Amatic SC"/>
                <a:cs typeface="Amatic SC"/>
                <a:sym typeface="Amatic SC"/>
              </a:rPr>
              <a:t> desde todo el </a:t>
            </a:r>
            <a:r>
              <a:rPr lang="es-419" sz="3900">
                <a:solidFill>
                  <a:srgbClr val="1155CC"/>
                </a:solidFill>
                <a:latin typeface="Amatic SC"/>
                <a:ea typeface="Amatic SC"/>
                <a:cs typeface="Amatic SC"/>
                <a:sym typeface="Amatic SC"/>
              </a:rPr>
              <a:t>ser</a:t>
            </a:r>
            <a:r>
              <a:rPr lang="es-419" sz="3800">
                <a:solidFill>
                  <a:srgbClr val="1155CC"/>
                </a:solidFill>
                <a:latin typeface="Amatic SC"/>
                <a:ea typeface="Amatic SC"/>
                <a:cs typeface="Amatic SC"/>
                <a:sym typeface="Amatic SC"/>
              </a:rPr>
              <a:t>. El proceso de conocimiento teológico que se ejercita involucra a toda la </a:t>
            </a:r>
            <a:r>
              <a:rPr b="1" lang="es-419" sz="3800">
                <a:solidFill>
                  <a:srgbClr val="1155CC"/>
                </a:solidFill>
                <a:latin typeface="Amatic SC"/>
                <a:ea typeface="Amatic SC"/>
                <a:cs typeface="Amatic SC"/>
                <a:sym typeface="Amatic SC"/>
              </a:rPr>
              <a:t>vida</a:t>
            </a:r>
            <a:r>
              <a:rPr lang="es-419" sz="3800">
                <a:solidFill>
                  <a:srgbClr val="1155CC"/>
                </a:solidFill>
                <a:latin typeface="Amatic SC"/>
                <a:ea typeface="Amatic SC"/>
                <a:cs typeface="Amatic SC"/>
                <a:sym typeface="Amatic SC"/>
              </a:rPr>
              <a:t> humana y no solamente a la racionalidad… Esto representa grandes </a:t>
            </a:r>
            <a:r>
              <a:rPr b="1" lang="es-419" sz="3800">
                <a:solidFill>
                  <a:srgbClr val="1155CC"/>
                </a:solidFill>
                <a:latin typeface="Amatic SC"/>
                <a:ea typeface="Amatic SC"/>
                <a:cs typeface="Amatic SC"/>
                <a:sym typeface="Amatic SC"/>
              </a:rPr>
              <a:t>cambios</a:t>
            </a:r>
            <a:r>
              <a:rPr lang="es-419" sz="3800">
                <a:solidFill>
                  <a:srgbClr val="1155CC"/>
                </a:solidFill>
                <a:latin typeface="Amatic SC"/>
                <a:ea typeface="Amatic SC"/>
                <a:cs typeface="Amatic SC"/>
                <a:sym typeface="Amatic SC"/>
              </a:rPr>
              <a:t> en cómo la iglesia se reconoce a sí misma como una comunidad”. </a:t>
            </a:r>
            <a:endParaRPr sz="3800">
              <a:solidFill>
                <a:srgbClr val="1155CC"/>
              </a:solidFill>
              <a:latin typeface="Amatic SC"/>
              <a:ea typeface="Amatic SC"/>
              <a:cs typeface="Amatic SC"/>
              <a:sym typeface="Amatic S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5"/>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pic>
        <p:nvPicPr>
          <p:cNvPr id="290" name="Google Shape;290;p55"/>
          <p:cNvPicPr preferRelativeResize="0"/>
          <p:nvPr/>
        </p:nvPicPr>
        <p:blipFill>
          <a:blip r:embed="rId3">
            <a:alphaModFix/>
          </a:blip>
          <a:stretch>
            <a:fillRect/>
          </a:stretch>
        </p:blipFill>
        <p:spPr>
          <a:xfrm>
            <a:off x="152400" y="152400"/>
            <a:ext cx="5829300" cy="4772025"/>
          </a:xfrm>
          <a:prstGeom prst="rect">
            <a:avLst/>
          </a:prstGeom>
          <a:noFill/>
          <a:ln>
            <a:noFill/>
          </a:ln>
        </p:spPr>
      </p:pic>
      <p:sp>
        <p:nvSpPr>
          <p:cNvPr id="291" name="Google Shape;291;p55"/>
          <p:cNvSpPr txBox="1"/>
          <p:nvPr/>
        </p:nvSpPr>
        <p:spPr>
          <a:xfrm>
            <a:off x="5207200" y="845113"/>
            <a:ext cx="3616500" cy="25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200">
              <a:solidFill>
                <a:srgbClr val="38761D"/>
              </a:solidFill>
              <a:latin typeface="Caveat"/>
              <a:ea typeface="Caveat"/>
              <a:cs typeface="Caveat"/>
              <a:sym typeface="Caveat"/>
            </a:endParaRPr>
          </a:p>
          <a:p>
            <a:pPr indent="0" lvl="0" marL="0" rtl="0" algn="l">
              <a:spcBef>
                <a:spcPts val="0"/>
              </a:spcBef>
              <a:spcAft>
                <a:spcPts val="0"/>
              </a:spcAft>
              <a:buNone/>
            </a:pPr>
            <a:r>
              <a:rPr b="1" lang="es-419" sz="4800">
                <a:solidFill>
                  <a:srgbClr val="38761D"/>
                </a:solidFill>
                <a:latin typeface="Caveat"/>
                <a:ea typeface="Caveat"/>
                <a:cs typeface="Caveat"/>
                <a:sym typeface="Caveat"/>
              </a:rPr>
              <a:t>4. De otras conversiones</a:t>
            </a:r>
            <a:endParaRPr b="1" sz="4800">
              <a:solidFill>
                <a:srgbClr val="38761D"/>
              </a:solidFill>
              <a:latin typeface="Caveat"/>
              <a:ea typeface="Caveat"/>
              <a:cs typeface="Caveat"/>
              <a:sym typeface="Caveat"/>
            </a:endParaRPr>
          </a:p>
          <a:p>
            <a:pPr indent="0" lvl="0" marL="0" rtl="0" algn="l">
              <a:spcBef>
                <a:spcPts val="0"/>
              </a:spcBef>
              <a:spcAft>
                <a:spcPts val="0"/>
              </a:spcAft>
              <a:buNone/>
            </a:pPr>
            <a:r>
              <a:t/>
            </a:r>
            <a:endParaRPr b="1" sz="3500">
              <a:solidFill>
                <a:srgbClr val="1155CC"/>
              </a:solidFill>
              <a:latin typeface="Caveat"/>
              <a:ea typeface="Caveat"/>
              <a:cs typeface="Caveat"/>
              <a:sym typeface="Caveat"/>
            </a:endParaRPr>
          </a:p>
          <a:p>
            <a:pPr indent="0" lvl="0" marL="0" rtl="0" algn="ctr">
              <a:spcBef>
                <a:spcPts val="0"/>
              </a:spcBef>
              <a:spcAft>
                <a:spcPts val="0"/>
              </a:spcAft>
              <a:buNone/>
            </a:pPr>
            <a:r>
              <a:t/>
            </a:r>
            <a:endParaRPr sz="1600">
              <a:solidFill>
                <a:srgbClr val="1155CC"/>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6"/>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297" name="Google Shape;297;p56"/>
          <p:cNvSpPr txBox="1"/>
          <p:nvPr/>
        </p:nvSpPr>
        <p:spPr>
          <a:xfrm>
            <a:off x="293225" y="279700"/>
            <a:ext cx="7635000" cy="444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s-419" sz="1300">
                <a:highlight>
                  <a:srgbClr val="FFFFFF"/>
                </a:highlight>
                <a:latin typeface="Roboto"/>
                <a:ea typeface="Roboto"/>
                <a:cs typeface="Roboto"/>
                <a:sym typeface="Roboto"/>
              </a:rPr>
              <a:t> </a:t>
            </a:r>
            <a:r>
              <a:rPr b="1" lang="es-419" sz="2500">
                <a:highlight>
                  <a:srgbClr val="FFFFFF"/>
                </a:highlight>
                <a:latin typeface="Roboto"/>
                <a:ea typeface="Roboto"/>
                <a:cs typeface="Roboto"/>
                <a:sym typeface="Roboto"/>
              </a:rPr>
              <a:t>Filipenses 2</a:t>
            </a:r>
            <a:r>
              <a:rPr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La </a:t>
            </a:r>
            <a:r>
              <a:rPr lang="es-419" sz="1300">
                <a:solidFill>
                  <a:srgbClr val="980000"/>
                </a:solidFill>
                <a:highlight>
                  <a:srgbClr val="FFFFFF"/>
                </a:highlight>
                <a:latin typeface="Roboto"/>
                <a:ea typeface="Roboto"/>
                <a:cs typeface="Roboto"/>
                <a:sym typeface="Roboto"/>
              </a:rPr>
              <a:t>actitud</a:t>
            </a:r>
            <a:r>
              <a:rPr lang="es-419" sz="1300">
                <a:highlight>
                  <a:srgbClr val="FFFFFF"/>
                </a:highlight>
                <a:latin typeface="Roboto"/>
                <a:ea typeface="Roboto"/>
                <a:cs typeface="Roboto"/>
                <a:sym typeface="Roboto"/>
              </a:rPr>
              <a:t> de ustedes debe ser como la de Cristo Jesús,</a:t>
            </a:r>
            <a:endParaRPr sz="1300">
              <a:highlight>
                <a:srgbClr val="FFFFFF"/>
              </a:highlight>
              <a:latin typeface="Roboto"/>
              <a:ea typeface="Roboto"/>
              <a:cs typeface="Roboto"/>
              <a:sym typeface="Roboto"/>
            </a:endParaRPr>
          </a:p>
          <a:p>
            <a:pPr indent="0" lvl="0" marL="508000" rtl="0" algn="l">
              <a:lnSpc>
                <a:spcPct val="115000"/>
              </a:lnSpc>
              <a:spcBef>
                <a:spcPts val="1200"/>
              </a:spcBef>
              <a:spcAft>
                <a:spcPts val="0"/>
              </a:spcAft>
              <a:buNone/>
            </a:pPr>
            <a:r>
              <a:rPr b="1" lang="es-419" sz="1300">
                <a:highlight>
                  <a:srgbClr val="FFFFFF"/>
                </a:highlight>
                <a:latin typeface="Roboto"/>
                <a:ea typeface="Roboto"/>
                <a:cs typeface="Roboto"/>
                <a:sym typeface="Roboto"/>
              </a:rPr>
              <a:t>6 </a:t>
            </a:r>
            <a:r>
              <a:rPr lang="es-419" sz="1300">
                <a:highlight>
                  <a:srgbClr val="FFFFFF"/>
                </a:highlight>
                <a:latin typeface="Roboto"/>
                <a:ea typeface="Roboto"/>
                <a:cs typeface="Roboto"/>
                <a:sym typeface="Roboto"/>
              </a:rPr>
              <a:t>quien, </a:t>
            </a:r>
            <a:r>
              <a:rPr lang="es-419" sz="1300">
                <a:solidFill>
                  <a:srgbClr val="980000"/>
                </a:solidFill>
                <a:highlight>
                  <a:srgbClr val="FFFFFF"/>
                </a:highlight>
                <a:latin typeface="Roboto"/>
                <a:ea typeface="Roboto"/>
                <a:cs typeface="Roboto"/>
                <a:sym typeface="Roboto"/>
              </a:rPr>
              <a:t>siendo</a:t>
            </a:r>
            <a:r>
              <a:rPr lang="es-419" sz="1300">
                <a:highlight>
                  <a:srgbClr val="FFFFFF"/>
                </a:highlight>
                <a:latin typeface="Roboto"/>
                <a:ea typeface="Roboto"/>
                <a:cs typeface="Roboto"/>
                <a:sym typeface="Roboto"/>
              </a:rPr>
              <a:t> por naturaleza</a:t>
            </a:r>
            <a:r>
              <a:rPr lang="es-419" sz="85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Dios, no consideró el ser igual a Dios como algo a qué aferrarse.</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7 </a:t>
            </a:r>
            <a:r>
              <a:rPr lang="es-419" sz="1300">
                <a:highlight>
                  <a:srgbClr val="FFFFFF"/>
                </a:highlight>
                <a:latin typeface="Roboto"/>
                <a:ea typeface="Roboto"/>
                <a:cs typeface="Roboto"/>
                <a:sym typeface="Roboto"/>
              </a:rPr>
              <a:t>Por el contrario, se </a:t>
            </a:r>
            <a:r>
              <a:rPr lang="es-419" sz="1300">
                <a:solidFill>
                  <a:srgbClr val="980000"/>
                </a:solidFill>
                <a:highlight>
                  <a:srgbClr val="FFFFFF"/>
                </a:highlight>
                <a:latin typeface="Roboto"/>
                <a:ea typeface="Roboto"/>
                <a:cs typeface="Roboto"/>
                <a:sym typeface="Roboto"/>
              </a:rPr>
              <a:t>rebajó</a:t>
            </a:r>
            <a:r>
              <a:rPr lang="es-419" sz="1300">
                <a:highlight>
                  <a:srgbClr val="FFFFFF"/>
                </a:highlight>
                <a:latin typeface="Roboto"/>
                <a:ea typeface="Roboto"/>
                <a:cs typeface="Roboto"/>
                <a:sym typeface="Roboto"/>
              </a:rPr>
              <a:t> voluntariamente, tomando la naturaleza</a:t>
            </a:r>
            <a:r>
              <a:rPr lang="es-419" sz="85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de siervo y haciéndose semejante a los seres humanos.</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8 </a:t>
            </a:r>
            <a:r>
              <a:rPr lang="es-419" sz="1300">
                <a:highlight>
                  <a:srgbClr val="FFFFFF"/>
                </a:highlight>
                <a:latin typeface="Roboto"/>
                <a:ea typeface="Roboto"/>
                <a:cs typeface="Roboto"/>
                <a:sym typeface="Roboto"/>
              </a:rPr>
              <a:t>Y al manifestarse como hombre, se humilló a sí mismo y se hizo obediente hasta la muerte, ¡y muerte de cruz!</a:t>
            </a: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9 </a:t>
            </a:r>
            <a:r>
              <a:rPr lang="es-419" sz="1300">
                <a:highlight>
                  <a:srgbClr val="FFFFFF"/>
                </a:highlight>
                <a:latin typeface="Roboto"/>
                <a:ea typeface="Roboto"/>
                <a:cs typeface="Roboto"/>
                <a:sym typeface="Roboto"/>
              </a:rPr>
              <a:t>Por eso Dios lo </a:t>
            </a:r>
            <a:r>
              <a:rPr lang="es-419" sz="1300">
                <a:solidFill>
                  <a:srgbClr val="980000"/>
                </a:solidFill>
                <a:highlight>
                  <a:srgbClr val="FFFFFF"/>
                </a:highlight>
                <a:latin typeface="Roboto"/>
                <a:ea typeface="Roboto"/>
                <a:cs typeface="Roboto"/>
                <a:sym typeface="Roboto"/>
              </a:rPr>
              <a:t>exaltó</a:t>
            </a:r>
            <a:r>
              <a:rPr lang="es-419" sz="1300">
                <a:highlight>
                  <a:srgbClr val="FFFFFF"/>
                </a:highlight>
                <a:latin typeface="Roboto"/>
                <a:ea typeface="Roboto"/>
                <a:cs typeface="Roboto"/>
                <a:sym typeface="Roboto"/>
              </a:rPr>
              <a:t> hasta lo sumo y le otorgó el nombre que está sobre todo nombre,</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10 </a:t>
            </a:r>
            <a:r>
              <a:rPr lang="es-419" sz="1300">
                <a:highlight>
                  <a:srgbClr val="FFFFFF"/>
                </a:highlight>
                <a:latin typeface="Roboto"/>
                <a:ea typeface="Roboto"/>
                <a:cs typeface="Roboto"/>
                <a:sym typeface="Roboto"/>
              </a:rPr>
              <a:t>para que ante el nombre de Jesús se doble toda rodilla en el cielo y en la tierra y debajo de la tierra,</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1100"/>
              </a:spcAft>
              <a:buNone/>
            </a:pPr>
            <a:r>
              <a:rPr b="1" lang="es-419" sz="1300">
                <a:highlight>
                  <a:srgbClr val="FFFFFF"/>
                </a:highlight>
                <a:latin typeface="Roboto"/>
                <a:ea typeface="Roboto"/>
                <a:cs typeface="Roboto"/>
                <a:sym typeface="Roboto"/>
              </a:rPr>
              <a:t>11 </a:t>
            </a:r>
            <a:r>
              <a:rPr lang="es-419" sz="1300">
                <a:highlight>
                  <a:srgbClr val="FFFFFF"/>
                </a:highlight>
                <a:latin typeface="Roboto"/>
                <a:ea typeface="Roboto"/>
                <a:cs typeface="Roboto"/>
                <a:sym typeface="Roboto"/>
              </a:rPr>
              <a:t>y toda lengua </a:t>
            </a:r>
            <a:r>
              <a:rPr lang="es-419" sz="1300">
                <a:solidFill>
                  <a:srgbClr val="980000"/>
                </a:solidFill>
                <a:highlight>
                  <a:srgbClr val="FFFFFF"/>
                </a:highlight>
                <a:latin typeface="Roboto"/>
                <a:ea typeface="Roboto"/>
                <a:cs typeface="Roboto"/>
                <a:sym typeface="Roboto"/>
              </a:rPr>
              <a:t>confiese</a:t>
            </a:r>
            <a:r>
              <a:rPr lang="es-419" sz="1300">
                <a:highlight>
                  <a:srgbClr val="FFFFFF"/>
                </a:highlight>
                <a:latin typeface="Roboto"/>
                <a:ea typeface="Roboto"/>
                <a:cs typeface="Roboto"/>
                <a:sym typeface="Roboto"/>
              </a:rPr>
              <a:t> que Jesucristo es el Señor, para gloria de Dios Padre.”</a:t>
            </a:r>
            <a:endParaRPr sz="1300">
              <a:highlight>
                <a:srgbClr val="FFFFFF"/>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7"/>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sp>
        <p:nvSpPr>
          <p:cNvPr id="303" name="Google Shape;303;p57"/>
          <p:cNvSpPr txBox="1"/>
          <p:nvPr/>
        </p:nvSpPr>
        <p:spPr>
          <a:xfrm>
            <a:off x="163975" y="291326"/>
            <a:ext cx="6969000" cy="382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s-419" sz="1600">
                <a:solidFill>
                  <a:schemeClr val="accent1"/>
                </a:solidFill>
                <a:highlight>
                  <a:srgbClr val="FFFFFF"/>
                </a:highlight>
                <a:latin typeface="Roboto"/>
                <a:ea typeface="Roboto"/>
                <a:cs typeface="Roboto"/>
                <a:sym typeface="Roboto"/>
              </a:rPr>
              <a:t>La actitud de ustedes debe ser como la de los niños,</a:t>
            </a:r>
            <a:endParaRPr b="1" sz="1600">
              <a:solidFill>
                <a:schemeClr val="accent1"/>
              </a:solidFill>
              <a:highlight>
                <a:srgbClr val="FFFFFF"/>
              </a:highlight>
              <a:latin typeface="Roboto"/>
              <a:ea typeface="Roboto"/>
              <a:cs typeface="Roboto"/>
              <a:sym typeface="Roboto"/>
            </a:endParaRPr>
          </a:p>
          <a:p>
            <a:pPr indent="0" lvl="0" marL="508000" rtl="0" algn="l">
              <a:lnSpc>
                <a:spcPct val="115000"/>
              </a:lnSpc>
              <a:spcBef>
                <a:spcPts val="1200"/>
              </a:spcBef>
              <a:spcAft>
                <a:spcPts val="0"/>
              </a:spcAft>
              <a:buNone/>
            </a:pPr>
            <a:r>
              <a:rPr b="1"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quienes, siendo por naturaleza</a:t>
            </a:r>
            <a:r>
              <a:rPr lang="es-419" sz="85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sencillos y confiados</a:t>
            </a:r>
            <a:r>
              <a:rPr lang="es-419" sz="1300">
                <a:highlight>
                  <a:srgbClr val="FFFFFF"/>
                </a:highlight>
                <a:latin typeface="Roboto"/>
                <a:ea typeface="Roboto"/>
                <a:cs typeface="Roboto"/>
                <a:sym typeface="Roboto"/>
              </a:rPr>
              <a:t>, no </a:t>
            </a:r>
            <a:r>
              <a:rPr lang="es-419" sz="1300">
                <a:highlight>
                  <a:srgbClr val="FFFFFF"/>
                </a:highlight>
                <a:latin typeface="Roboto"/>
                <a:ea typeface="Roboto"/>
                <a:cs typeface="Roboto"/>
                <a:sym typeface="Roboto"/>
              </a:rPr>
              <a:t>hacen conciencia de ello </a:t>
            </a:r>
            <a:r>
              <a:rPr lang="es-419" sz="1300">
                <a:highlight>
                  <a:srgbClr val="FFFFFF"/>
                </a:highlight>
                <a:latin typeface="Roboto"/>
                <a:ea typeface="Roboto"/>
                <a:cs typeface="Roboto"/>
                <a:sym typeface="Roboto"/>
              </a:rPr>
              <a:t>como algo a qué aferrarse.</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Por el contrario, se … voluntariamente, tomando la naturaleza</a:t>
            </a:r>
            <a:r>
              <a:rPr lang="es-419" sz="850">
                <a:highlight>
                  <a:srgbClr val="FFFFFF"/>
                </a:highlight>
                <a:latin typeface="Roboto"/>
                <a:ea typeface="Roboto"/>
                <a:cs typeface="Roboto"/>
                <a:sym typeface="Roboto"/>
              </a:rPr>
              <a:t>[</a:t>
            </a:r>
            <a:r>
              <a:rPr lang="es-419" sz="850" u="sng">
                <a:solidFill>
                  <a:srgbClr val="4A4A4A"/>
                </a:solidFill>
                <a:highlight>
                  <a:srgbClr val="FFFFFF"/>
                </a:highlight>
                <a:latin typeface="Roboto"/>
                <a:ea typeface="Roboto"/>
                <a:cs typeface="Roboto"/>
                <a:sym typeface="Roboto"/>
                <a:hlinkClick r:id="rId3">
                  <a:extLst>
                    <a:ext uri="{A12FA001-AC4F-418D-AE19-62706E023703}">
                      <ahyp:hlinkClr val="tx"/>
                    </a:ext>
                  </a:extLst>
                </a:hlinkClick>
              </a:rPr>
              <a:t>b</a:t>
            </a:r>
            <a:r>
              <a:rPr lang="es-419" sz="850">
                <a:highlight>
                  <a:srgbClr val="FFFFFF"/>
                </a:highlight>
                <a:latin typeface="Roboto"/>
                <a:ea typeface="Roboto"/>
                <a:cs typeface="Roboto"/>
                <a:sym typeface="Roboto"/>
              </a:rPr>
              <a:t>]</a:t>
            </a:r>
            <a:r>
              <a:rPr lang="es-419" sz="1300">
                <a:highlight>
                  <a:srgbClr val="FFFFFF"/>
                </a:highlight>
                <a:latin typeface="Roboto"/>
                <a:ea typeface="Roboto"/>
                <a:cs typeface="Roboto"/>
                <a:sym typeface="Roboto"/>
              </a:rPr>
              <a:t> de …, haciéndose semejante a...</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Y al manifestarse como niños, se… a sí mismo y se hacen… hasta la…</a:t>
            </a: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Por eso Dios los </a:t>
            </a:r>
            <a:r>
              <a:rPr lang="es-419" sz="1300">
                <a:highlight>
                  <a:srgbClr val="FFFFFF"/>
                </a:highlight>
                <a:latin typeface="Roboto"/>
                <a:ea typeface="Roboto"/>
                <a:cs typeface="Roboto"/>
                <a:sym typeface="Roboto"/>
              </a:rPr>
              <a:t>elogió</a:t>
            </a:r>
            <a:r>
              <a:rPr lang="es-419" sz="1300">
                <a:highlight>
                  <a:srgbClr val="FFFFFF"/>
                </a:highlight>
                <a:latin typeface="Roboto"/>
                <a:ea typeface="Roboto"/>
                <a:cs typeface="Roboto"/>
                <a:sym typeface="Roboto"/>
              </a:rPr>
              <a:t>…  hasta…  y les otorgó…</a:t>
            </a: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0"/>
              </a:spcAft>
              <a:buNone/>
            </a:pPr>
            <a:r>
              <a:rPr b="1"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para que ante los niños…</a:t>
            </a:r>
            <a:br>
              <a:rPr lang="es-419" sz="1300">
                <a:highlight>
                  <a:srgbClr val="FFFFFF"/>
                </a:highlight>
                <a:latin typeface="Roboto"/>
                <a:ea typeface="Roboto"/>
                <a:cs typeface="Roboto"/>
                <a:sym typeface="Roboto"/>
              </a:rPr>
            </a:br>
            <a:endParaRPr sz="1300">
              <a:highlight>
                <a:srgbClr val="FFFFFF"/>
              </a:highlight>
              <a:latin typeface="Roboto"/>
              <a:ea typeface="Roboto"/>
              <a:cs typeface="Roboto"/>
              <a:sym typeface="Roboto"/>
            </a:endParaRPr>
          </a:p>
          <a:p>
            <a:pPr indent="0" lvl="0" marL="508000" rtl="0" algn="l">
              <a:lnSpc>
                <a:spcPct val="115000"/>
              </a:lnSpc>
              <a:spcBef>
                <a:spcPts val="1100"/>
              </a:spcBef>
              <a:spcAft>
                <a:spcPts val="1100"/>
              </a:spcAft>
              <a:buNone/>
            </a:pPr>
            <a:r>
              <a:rPr b="1" lang="es-419" sz="1300">
                <a:highlight>
                  <a:srgbClr val="FFFFFF"/>
                </a:highlight>
                <a:latin typeface="Roboto"/>
                <a:ea typeface="Roboto"/>
                <a:cs typeface="Roboto"/>
                <a:sym typeface="Roboto"/>
              </a:rPr>
              <a:t> </a:t>
            </a:r>
            <a:r>
              <a:rPr lang="es-419" sz="1300">
                <a:highlight>
                  <a:srgbClr val="FFFFFF"/>
                </a:highlight>
                <a:latin typeface="Roboto"/>
                <a:ea typeface="Roboto"/>
                <a:cs typeface="Roboto"/>
                <a:sym typeface="Roboto"/>
              </a:rPr>
              <a:t>y los adultos reconozcan en ellos… para gloria de Dios Padre.</a:t>
            </a:r>
            <a:endParaRPr sz="1300">
              <a:highlight>
                <a:srgbClr val="FFFFFF"/>
              </a:highlight>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8"/>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pic>
        <p:nvPicPr>
          <p:cNvPr id="309" name="Google Shape;309;p58"/>
          <p:cNvPicPr preferRelativeResize="0"/>
          <p:nvPr/>
        </p:nvPicPr>
        <p:blipFill>
          <a:blip r:embed="rId3">
            <a:alphaModFix/>
          </a:blip>
          <a:stretch>
            <a:fillRect/>
          </a:stretch>
        </p:blipFill>
        <p:spPr>
          <a:xfrm>
            <a:off x="163875" y="492125"/>
            <a:ext cx="5450666" cy="4159250"/>
          </a:xfrm>
          <a:prstGeom prst="rect">
            <a:avLst/>
          </a:prstGeom>
          <a:noFill/>
          <a:ln>
            <a:noFill/>
          </a:ln>
        </p:spPr>
      </p:pic>
      <p:sp>
        <p:nvSpPr>
          <p:cNvPr id="310" name="Google Shape;310;p58"/>
          <p:cNvSpPr txBox="1"/>
          <p:nvPr/>
        </p:nvSpPr>
        <p:spPr>
          <a:xfrm>
            <a:off x="5494225" y="161175"/>
            <a:ext cx="3616500" cy="44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400">
              <a:solidFill>
                <a:srgbClr val="38761D"/>
              </a:solidFill>
              <a:latin typeface="Caveat"/>
              <a:ea typeface="Caveat"/>
              <a:cs typeface="Caveat"/>
              <a:sym typeface="Caveat"/>
            </a:endParaRPr>
          </a:p>
          <a:p>
            <a:pPr indent="0" lvl="0" marL="0" rtl="0" algn="l">
              <a:spcBef>
                <a:spcPts val="0"/>
              </a:spcBef>
              <a:spcAft>
                <a:spcPts val="0"/>
              </a:spcAft>
              <a:buNone/>
            </a:pPr>
            <a:r>
              <a:rPr b="1" lang="es-419" sz="4700">
                <a:solidFill>
                  <a:srgbClr val="FF9900"/>
                </a:solidFill>
                <a:latin typeface="Caveat"/>
                <a:ea typeface="Caveat"/>
                <a:cs typeface="Caveat"/>
                <a:sym typeface="Caveat"/>
              </a:rPr>
              <a:t>5. De nuevas nociones a vivencias alternativas</a:t>
            </a:r>
            <a:endParaRPr b="1" sz="4700">
              <a:solidFill>
                <a:srgbClr val="FF9900"/>
              </a:solidFill>
              <a:latin typeface="Caveat"/>
              <a:ea typeface="Caveat"/>
              <a:cs typeface="Caveat"/>
              <a:sym typeface="Caveat"/>
            </a:endParaRPr>
          </a:p>
          <a:p>
            <a:pPr indent="0" lvl="0" marL="0" rtl="0" algn="l">
              <a:spcBef>
                <a:spcPts val="0"/>
              </a:spcBef>
              <a:spcAft>
                <a:spcPts val="0"/>
              </a:spcAft>
              <a:buNone/>
            </a:pPr>
            <a:r>
              <a:t/>
            </a:r>
            <a:endParaRPr b="1" sz="3500">
              <a:solidFill>
                <a:srgbClr val="1155CC"/>
              </a:solidFill>
              <a:latin typeface="Caveat"/>
              <a:ea typeface="Caveat"/>
              <a:cs typeface="Caveat"/>
              <a:sym typeface="Caveat"/>
            </a:endParaRPr>
          </a:p>
          <a:p>
            <a:pPr indent="0" lvl="0" marL="0" rtl="0" algn="ctr">
              <a:spcBef>
                <a:spcPts val="0"/>
              </a:spcBef>
              <a:spcAft>
                <a:spcPts val="0"/>
              </a:spcAft>
              <a:buNone/>
            </a:pPr>
            <a:r>
              <a:t/>
            </a:r>
            <a:endParaRPr sz="1600">
              <a:solidFill>
                <a:srgbClr val="1155CC"/>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9"/>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EVANGELIZACIÓN </a:t>
            </a:r>
            <a:endParaRPr b="1" sz="2600">
              <a:solidFill>
                <a:schemeClr val="dk2"/>
              </a:solidFill>
            </a:endParaRPr>
          </a:p>
        </p:txBody>
      </p:sp>
      <p:sp>
        <p:nvSpPr>
          <p:cNvPr id="316" name="Google Shape;316;p59"/>
          <p:cNvSpPr txBox="1"/>
          <p:nvPr/>
        </p:nvSpPr>
        <p:spPr>
          <a:xfrm>
            <a:off x="264075" y="929975"/>
            <a:ext cx="53961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En las prácticas eclesiales suelen ser las personas adultas quienes </a:t>
            </a:r>
            <a:r>
              <a:rPr b="1" lang="es-419" sz="2100">
                <a:latin typeface="Calibri"/>
                <a:ea typeface="Calibri"/>
                <a:cs typeface="Calibri"/>
                <a:sym typeface="Calibri"/>
              </a:rPr>
              <a:t>evangelizan</a:t>
            </a:r>
            <a:r>
              <a:rPr lang="es-419" sz="2100">
                <a:latin typeface="Calibri"/>
                <a:ea typeface="Calibri"/>
                <a:cs typeface="Calibri"/>
                <a:sym typeface="Calibri"/>
              </a:rPr>
              <a:t> a los niños y tratan de guiarlos a Jesús, convirtiéndolos solo en recipientes de evangelización y no en sujetos de misión</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Generalmente se concibe la </a:t>
            </a:r>
            <a:r>
              <a:rPr b="1" lang="es-419" sz="2100">
                <a:latin typeface="Calibri"/>
                <a:ea typeface="Calibri"/>
                <a:cs typeface="Calibri"/>
                <a:sym typeface="Calibri"/>
              </a:rPr>
              <a:t>conversión</a:t>
            </a:r>
            <a:r>
              <a:rPr lang="es-419" sz="2100">
                <a:latin typeface="Calibri"/>
                <a:ea typeface="Calibri"/>
                <a:cs typeface="Calibri"/>
                <a:sym typeface="Calibri"/>
              </a:rPr>
              <a:t> en el marco de la experiencia adultocéntrica y pragmática</a:t>
            </a:r>
            <a:endParaRPr sz="2100">
              <a:latin typeface="Calibri"/>
              <a:ea typeface="Calibri"/>
              <a:cs typeface="Calibri"/>
              <a:sym typeface="Calibri"/>
            </a:endParaRPr>
          </a:p>
        </p:txBody>
      </p:sp>
      <p:pic>
        <p:nvPicPr>
          <p:cNvPr id="317" name="Google Shape;317;p59"/>
          <p:cNvPicPr preferRelativeResize="0"/>
          <p:nvPr/>
        </p:nvPicPr>
        <p:blipFill>
          <a:blip r:embed="rId3">
            <a:alphaModFix/>
          </a:blip>
          <a:stretch>
            <a:fillRect/>
          </a:stretch>
        </p:blipFill>
        <p:spPr>
          <a:xfrm>
            <a:off x="5709250" y="979638"/>
            <a:ext cx="3179025" cy="31842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3"/>
          <p:cNvSpPr txBox="1"/>
          <p:nvPr>
            <p:ph idx="12" type="sldNum"/>
          </p:nvPr>
        </p:nvSpPr>
        <p:spPr>
          <a:xfrm>
            <a:off x="6553200" y="4464050"/>
            <a:ext cx="2133600" cy="57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888888"/>
              </a:buClr>
              <a:buSzPts val="1000"/>
              <a:buFont typeface="Calibri"/>
              <a:buNone/>
            </a:pPr>
            <a:fld id="{00000000-1234-1234-1234-123412341234}" type="slidenum">
              <a:rPr lang="es-419"/>
              <a:t>‹#›</a:t>
            </a:fld>
            <a:endParaRPr/>
          </a:p>
        </p:txBody>
      </p:sp>
      <p:pic>
        <p:nvPicPr>
          <p:cNvPr id="142" name="Google Shape;142;p33"/>
          <p:cNvPicPr preferRelativeResize="0"/>
          <p:nvPr/>
        </p:nvPicPr>
        <p:blipFill>
          <a:blip r:embed="rId3">
            <a:alphaModFix/>
          </a:blip>
          <a:stretch>
            <a:fillRect/>
          </a:stretch>
        </p:blipFill>
        <p:spPr>
          <a:xfrm>
            <a:off x="152400" y="152400"/>
            <a:ext cx="4838700" cy="4838700"/>
          </a:xfrm>
          <a:prstGeom prst="rect">
            <a:avLst/>
          </a:prstGeom>
          <a:noFill/>
          <a:ln>
            <a:noFill/>
          </a:ln>
        </p:spPr>
      </p:pic>
      <p:sp>
        <p:nvSpPr>
          <p:cNvPr id="143" name="Google Shape;143;p33"/>
          <p:cNvSpPr txBox="1"/>
          <p:nvPr/>
        </p:nvSpPr>
        <p:spPr>
          <a:xfrm>
            <a:off x="5315725" y="1360500"/>
            <a:ext cx="3616500" cy="2422500"/>
          </a:xfrm>
          <a:prstGeom prst="rect">
            <a:avLst/>
          </a:prstGeom>
          <a:noFill/>
          <a:ln>
            <a:noFill/>
          </a:ln>
        </p:spPr>
        <p:txBody>
          <a:bodyPr anchorCtr="0" anchor="t" bIns="91425" lIns="91425" spcFirstLastPara="1" rIns="91425" wrap="square" tIns="91425">
            <a:noAutofit/>
          </a:bodyPr>
          <a:lstStyle/>
          <a:p>
            <a:pPr indent="-476250" lvl="0" marL="457200" rtl="0" algn="l">
              <a:spcBef>
                <a:spcPts val="0"/>
              </a:spcBef>
              <a:spcAft>
                <a:spcPts val="0"/>
              </a:spcAft>
              <a:buClr>
                <a:srgbClr val="85200C"/>
              </a:buClr>
              <a:buSzPts val="3900"/>
              <a:buFont typeface="Caveat"/>
              <a:buAutoNum type="arabicPeriod"/>
            </a:pPr>
            <a:r>
              <a:rPr b="1" lang="es-419" sz="3900">
                <a:solidFill>
                  <a:srgbClr val="85200C"/>
                </a:solidFill>
                <a:latin typeface="Caveat"/>
                <a:ea typeface="Caveat"/>
                <a:cs typeface="Caveat"/>
                <a:sym typeface="Caveat"/>
              </a:rPr>
              <a:t>La necesidad de repensar nuestra noción y vivencia de la iglesia</a:t>
            </a:r>
            <a:endParaRPr b="1" sz="3900">
              <a:solidFill>
                <a:srgbClr val="85200C"/>
              </a:solidFill>
              <a:latin typeface="Caveat"/>
              <a:ea typeface="Caveat"/>
              <a:cs typeface="Caveat"/>
              <a:sym typeface="Cave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0"/>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1"/>
                </a:solidFill>
              </a:rPr>
              <a:t>EVANGELIZACIÓN </a:t>
            </a:r>
            <a:endParaRPr b="1" sz="2600">
              <a:solidFill>
                <a:schemeClr val="dk1"/>
              </a:solidFill>
            </a:endParaRPr>
          </a:p>
          <a:p>
            <a:pPr indent="0" lvl="0" marL="0" rtl="0" algn="l">
              <a:spcBef>
                <a:spcPts val="0"/>
              </a:spcBef>
              <a:spcAft>
                <a:spcPts val="0"/>
              </a:spcAft>
              <a:buNone/>
            </a:pPr>
            <a:r>
              <a:t/>
            </a:r>
            <a:endParaRPr b="1" sz="2600">
              <a:solidFill>
                <a:schemeClr val="dk2"/>
              </a:solidFill>
            </a:endParaRPr>
          </a:p>
        </p:txBody>
      </p:sp>
      <p:sp>
        <p:nvSpPr>
          <p:cNvPr id="323" name="Google Shape;323;p60"/>
          <p:cNvSpPr txBox="1"/>
          <p:nvPr/>
        </p:nvSpPr>
        <p:spPr>
          <a:xfrm>
            <a:off x="264075" y="853775"/>
            <a:ext cx="49599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000">
                <a:latin typeface="Calibri"/>
                <a:ea typeface="Calibri"/>
                <a:cs typeface="Calibri"/>
                <a:sym typeface="Calibri"/>
              </a:rPr>
              <a:t> - L</a:t>
            </a:r>
            <a:r>
              <a:rPr lang="es-419" sz="2000">
                <a:latin typeface="Calibri"/>
                <a:ea typeface="Calibri"/>
                <a:cs typeface="Calibri"/>
                <a:sym typeface="Calibri"/>
              </a:rPr>
              <a:t>as Escrituras nos enseñan que la evangelización puede verse como un </a:t>
            </a:r>
            <a:r>
              <a:rPr b="1" lang="es-419" sz="2000">
                <a:latin typeface="Calibri"/>
                <a:ea typeface="Calibri"/>
                <a:cs typeface="Calibri"/>
                <a:sym typeface="Calibri"/>
              </a:rPr>
              <a:t>proceso</a:t>
            </a:r>
            <a:r>
              <a:rPr lang="es-419" sz="2000">
                <a:latin typeface="Calibri"/>
                <a:ea typeface="Calibri"/>
                <a:cs typeface="Calibri"/>
                <a:sym typeface="Calibri"/>
              </a:rPr>
              <a:t> donde la metáfora de “seguimiento” (a Jesús) es una de las más importantes en tanto apropiación de la vida plena</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s-419" sz="2000">
                <a:latin typeface="Calibri"/>
                <a:ea typeface="Calibri"/>
                <a:cs typeface="Calibri"/>
                <a:sym typeface="Calibri"/>
              </a:rPr>
              <a:t>- L</a:t>
            </a:r>
            <a:r>
              <a:rPr lang="es-419" sz="2000">
                <a:latin typeface="Calibri"/>
                <a:ea typeface="Calibri"/>
                <a:cs typeface="Calibri"/>
                <a:sym typeface="Calibri"/>
              </a:rPr>
              <a:t>a evangelización no es solamente </a:t>
            </a:r>
            <a:r>
              <a:rPr b="1" lang="es-419" sz="2000">
                <a:latin typeface="Calibri"/>
                <a:ea typeface="Calibri"/>
                <a:cs typeface="Calibri"/>
                <a:sym typeface="Calibri"/>
              </a:rPr>
              <a:t>anunciar</a:t>
            </a:r>
            <a:r>
              <a:rPr lang="es-419" sz="2000">
                <a:latin typeface="Calibri"/>
                <a:ea typeface="Calibri"/>
                <a:cs typeface="Calibri"/>
                <a:sym typeface="Calibri"/>
              </a:rPr>
              <a:t> las “buenas nuevas”, sino </a:t>
            </a:r>
            <a:r>
              <a:rPr b="1" lang="es-419" sz="2000">
                <a:latin typeface="Calibri"/>
                <a:ea typeface="Calibri"/>
                <a:cs typeface="Calibri"/>
                <a:sym typeface="Calibri"/>
              </a:rPr>
              <a:t>acompañar</a:t>
            </a:r>
            <a:r>
              <a:rPr lang="es-419" sz="2000">
                <a:latin typeface="Calibri"/>
                <a:ea typeface="Calibri"/>
                <a:cs typeface="Calibri"/>
                <a:sym typeface="Calibri"/>
              </a:rPr>
              <a:t> a la apropiación de las mismas. Vista así, se entenderá que se trata de un proceso de toda la vida</a:t>
            </a:r>
            <a:endParaRPr sz="2000">
              <a:latin typeface="Calibri"/>
              <a:ea typeface="Calibri"/>
              <a:cs typeface="Calibri"/>
              <a:sym typeface="Calibri"/>
            </a:endParaRPr>
          </a:p>
        </p:txBody>
      </p:sp>
      <p:pic>
        <p:nvPicPr>
          <p:cNvPr id="324" name="Google Shape;324;p60"/>
          <p:cNvPicPr preferRelativeResize="0"/>
          <p:nvPr/>
        </p:nvPicPr>
        <p:blipFill>
          <a:blip r:embed="rId3">
            <a:alphaModFix/>
          </a:blip>
          <a:stretch>
            <a:fillRect/>
          </a:stretch>
        </p:blipFill>
        <p:spPr>
          <a:xfrm>
            <a:off x="5387875" y="2227175"/>
            <a:ext cx="3615225" cy="21974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1"/>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ACOMPAÑAMIENTO</a:t>
            </a:r>
            <a:endParaRPr b="1" sz="2600">
              <a:solidFill>
                <a:schemeClr val="dk2"/>
              </a:solidFill>
            </a:endParaRPr>
          </a:p>
        </p:txBody>
      </p:sp>
      <p:sp>
        <p:nvSpPr>
          <p:cNvPr id="330" name="Google Shape;330;p61"/>
          <p:cNvSpPr txBox="1"/>
          <p:nvPr/>
        </p:nvSpPr>
        <p:spPr>
          <a:xfrm>
            <a:off x="264075" y="929975"/>
            <a:ext cx="5396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La evangelización es el proceso de acompañar a las personas a vivir la </a:t>
            </a:r>
            <a:r>
              <a:rPr b="1" lang="es-419" sz="2100">
                <a:latin typeface="Calibri"/>
                <a:ea typeface="Calibri"/>
                <a:cs typeface="Calibri"/>
                <a:sym typeface="Calibri"/>
              </a:rPr>
              <a:t>vida plena</a:t>
            </a:r>
            <a:r>
              <a:rPr lang="es-419" sz="2100">
                <a:latin typeface="Calibri"/>
                <a:ea typeface="Calibri"/>
                <a:cs typeface="Calibri"/>
                <a:sym typeface="Calibri"/>
              </a:rPr>
              <a:t> y, en muchos casos, a romper los impedimentos que interfieren para gozar completamente de dicha vida</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“El niño crecía y se fortalecía, y se llenaba de sabiduría, y la gracia de Dios reposaba en él” (</a:t>
            </a:r>
            <a:r>
              <a:rPr b="1" lang="es-419" sz="2100">
                <a:latin typeface="Calibri"/>
                <a:ea typeface="Calibri"/>
                <a:cs typeface="Calibri"/>
                <a:sym typeface="Calibri"/>
              </a:rPr>
              <a:t>Lc 2:40</a:t>
            </a:r>
            <a:r>
              <a:rPr lang="es-419" sz="2100">
                <a:latin typeface="Calibri"/>
                <a:ea typeface="Calibri"/>
                <a:cs typeface="Calibri"/>
                <a:sym typeface="Calibri"/>
              </a:rPr>
              <a:t>). Una descripción similar se da en relación a Juan el Bautista (</a:t>
            </a:r>
            <a:r>
              <a:rPr b="1" lang="es-419" sz="2100">
                <a:latin typeface="Calibri"/>
                <a:ea typeface="Calibri"/>
                <a:cs typeface="Calibri"/>
                <a:sym typeface="Calibri"/>
              </a:rPr>
              <a:t>Lc 1:80</a:t>
            </a:r>
            <a:r>
              <a:rPr lang="es-419" sz="2100">
                <a:latin typeface="Calibri"/>
                <a:ea typeface="Calibri"/>
                <a:cs typeface="Calibri"/>
                <a:sym typeface="Calibri"/>
              </a:rPr>
              <a:t>).</a:t>
            </a:r>
            <a:endParaRPr sz="2100">
              <a:latin typeface="Calibri"/>
              <a:ea typeface="Calibri"/>
              <a:cs typeface="Calibri"/>
              <a:sym typeface="Calibri"/>
            </a:endParaRPr>
          </a:p>
        </p:txBody>
      </p:sp>
      <p:pic>
        <p:nvPicPr>
          <p:cNvPr id="331" name="Google Shape;331;p61"/>
          <p:cNvPicPr preferRelativeResize="0"/>
          <p:nvPr/>
        </p:nvPicPr>
        <p:blipFill>
          <a:blip r:embed="rId3">
            <a:alphaModFix/>
          </a:blip>
          <a:stretch>
            <a:fillRect/>
          </a:stretch>
        </p:blipFill>
        <p:spPr>
          <a:xfrm>
            <a:off x="5597575" y="929975"/>
            <a:ext cx="3416999" cy="34169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2"/>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DISCIPULADO</a:t>
            </a:r>
            <a:endParaRPr b="1" sz="2600">
              <a:solidFill>
                <a:schemeClr val="dk2"/>
              </a:solidFill>
            </a:endParaRPr>
          </a:p>
        </p:txBody>
      </p:sp>
      <p:sp>
        <p:nvSpPr>
          <p:cNvPr id="337" name="Google Shape;337;p62"/>
          <p:cNvSpPr txBox="1"/>
          <p:nvPr/>
        </p:nvSpPr>
        <p:spPr>
          <a:xfrm>
            <a:off x="264075" y="929975"/>
            <a:ext cx="5396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Los niños y niñas crecen de forma integral: física, emocional, social, espiritual e intelectualmente. Partiendo de esta experiencia, la iglesia podría ejercer su labor evangelizadora y </a:t>
            </a:r>
            <a:r>
              <a:rPr b="1" lang="es-419" sz="2100">
                <a:latin typeface="Calibri"/>
                <a:ea typeface="Calibri"/>
                <a:cs typeface="Calibri"/>
                <a:sym typeface="Calibri"/>
              </a:rPr>
              <a:t>discipular</a:t>
            </a:r>
            <a:r>
              <a:rPr lang="es-419" sz="2100">
                <a:latin typeface="Calibri"/>
                <a:ea typeface="Calibri"/>
                <a:cs typeface="Calibri"/>
                <a:sym typeface="Calibri"/>
              </a:rPr>
              <a:t> a partir de cada uno de estos procesos</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s-419" sz="2100">
                <a:latin typeface="Calibri"/>
                <a:ea typeface="Calibri"/>
                <a:cs typeface="Calibri"/>
                <a:sym typeface="Calibri"/>
              </a:rPr>
              <a:t>- P</a:t>
            </a:r>
            <a:r>
              <a:rPr lang="es-419" sz="2100">
                <a:latin typeface="Calibri"/>
                <a:ea typeface="Calibri"/>
                <a:cs typeface="Calibri"/>
                <a:sym typeface="Calibri"/>
              </a:rPr>
              <a:t>odemos pensar en la </a:t>
            </a:r>
            <a:r>
              <a:rPr b="1" lang="es-419" sz="2100">
                <a:latin typeface="Calibri"/>
                <a:ea typeface="Calibri"/>
                <a:cs typeface="Calibri"/>
                <a:sym typeface="Calibri"/>
              </a:rPr>
              <a:t>liturgia</a:t>
            </a:r>
            <a:r>
              <a:rPr lang="es-419" sz="2100">
                <a:latin typeface="Calibri"/>
                <a:ea typeface="Calibri"/>
                <a:cs typeface="Calibri"/>
                <a:sym typeface="Calibri"/>
              </a:rPr>
              <a:t> y el culto como espacios de participación de los niños y las niñas</a:t>
            </a:r>
            <a:endParaRPr sz="2100">
              <a:latin typeface="Calibri"/>
              <a:ea typeface="Calibri"/>
              <a:cs typeface="Calibri"/>
              <a:sym typeface="Calibri"/>
            </a:endParaRPr>
          </a:p>
        </p:txBody>
      </p:sp>
      <p:pic>
        <p:nvPicPr>
          <p:cNvPr id="338" name="Google Shape;338;p62"/>
          <p:cNvPicPr preferRelativeResize="0"/>
          <p:nvPr/>
        </p:nvPicPr>
        <p:blipFill>
          <a:blip r:embed="rId3">
            <a:alphaModFix/>
          </a:blip>
          <a:stretch>
            <a:fillRect/>
          </a:stretch>
        </p:blipFill>
        <p:spPr>
          <a:xfrm>
            <a:off x="5732225" y="1300900"/>
            <a:ext cx="3179025" cy="26751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3"/>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RESISTENCIA Y DENUNCIA</a:t>
            </a:r>
            <a:endParaRPr b="1" sz="2600">
              <a:solidFill>
                <a:schemeClr val="dk2"/>
              </a:solidFill>
            </a:endParaRPr>
          </a:p>
        </p:txBody>
      </p:sp>
      <p:sp>
        <p:nvSpPr>
          <p:cNvPr id="344" name="Google Shape;344;p63"/>
          <p:cNvSpPr txBox="1"/>
          <p:nvPr/>
        </p:nvSpPr>
        <p:spPr>
          <a:xfrm>
            <a:off x="264075" y="929975"/>
            <a:ext cx="56832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Conscientes de la vulnerabilidad de los niños y las niñas, quienes son parte de un mundo en pecado, debemos optar por el </a:t>
            </a:r>
            <a:r>
              <a:rPr b="1" lang="es-419" sz="2100">
                <a:latin typeface="Calibri"/>
                <a:ea typeface="Calibri"/>
                <a:cs typeface="Calibri"/>
                <a:sym typeface="Calibri"/>
              </a:rPr>
              <a:t>cuidado</a:t>
            </a:r>
            <a:r>
              <a:rPr lang="es-419" sz="2100">
                <a:latin typeface="Calibri"/>
                <a:ea typeface="Calibri"/>
                <a:cs typeface="Calibri"/>
                <a:sym typeface="Calibri"/>
              </a:rPr>
              <a:t> de sus vidas contra las estructuras y personas que les son hostiles.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s-419" sz="2100">
                <a:latin typeface="Calibri"/>
                <a:ea typeface="Calibri"/>
                <a:cs typeface="Calibri"/>
                <a:sym typeface="Calibri"/>
              </a:rPr>
              <a:t>La Iglesia debe optar por el cuidado del bienestar de los niños y las niñas, lo que implica: radical </a:t>
            </a:r>
            <a:r>
              <a:rPr b="1" lang="es-419" sz="2100">
                <a:latin typeface="Calibri"/>
                <a:ea typeface="Calibri"/>
                <a:cs typeface="Calibri"/>
                <a:sym typeface="Calibri"/>
              </a:rPr>
              <a:t>resistencia y denuncia</a:t>
            </a:r>
            <a:r>
              <a:rPr lang="es-419" sz="2100">
                <a:latin typeface="Calibri"/>
                <a:ea typeface="Calibri"/>
                <a:cs typeface="Calibri"/>
                <a:sym typeface="Calibri"/>
              </a:rPr>
              <a:t> (violencia, desnutrición, tráfico, maltrato, abusos, explotación y otras)</a:t>
            </a:r>
            <a:endParaRPr sz="2100">
              <a:latin typeface="Calibri"/>
              <a:ea typeface="Calibri"/>
              <a:cs typeface="Calibri"/>
              <a:sym typeface="Calibri"/>
            </a:endParaRPr>
          </a:p>
        </p:txBody>
      </p:sp>
      <p:pic>
        <p:nvPicPr>
          <p:cNvPr id="345" name="Google Shape;345;p63"/>
          <p:cNvPicPr preferRelativeResize="0"/>
          <p:nvPr/>
        </p:nvPicPr>
        <p:blipFill>
          <a:blip r:embed="rId3">
            <a:alphaModFix/>
          </a:blip>
          <a:stretch>
            <a:fillRect/>
          </a:stretch>
        </p:blipFill>
        <p:spPr>
          <a:xfrm>
            <a:off x="5858500" y="1048963"/>
            <a:ext cx="3179025" cy="31790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4"/>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FUNCIÓN PROFÉTICA</a:t>
            </a:r>
            <a:endParaRPr b="1" sz="2600">
              <a:solidFill>
                <a:schemeClr val="dk2"/>
              </a:solidFill>
            </a:endParaRPr>
          </a:p>
        </p:txBody>
      </p:sp>
      <p:sp>
        <p:nvSpPr>
          <p:cNvPr id="351" name="Google Shape;351;p64"/>
          <p:cNvSpPr txBox="1"/>
          <p:nvPr/>
        </p:nvSpPr>
        <p:spPr>
          <a:xfrm>
            <a:off x="264075" y="929975"/>
            <a:ext cx="53961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Las iglesias deben ser </a:t>
            </a:r>
            <a:r>
              <a:rPr b="1" lang="es-419" sz="2100">
                <a:latin typeface="Calibri"/>
                <a:ea typeface="Calibri"/>
                <a:cs typeface="Calibri"/>
                <a:sym typeface="Calibri"/>
              </a:rPr>
              <a:t>voz profética</a:t>
            </a:r>
            <a:r>
              <a:rPr lang="es-419" sz="2100">
                <a:latin typeface="Calibri"/>
                <a:ea typeface="Calibri"/>
                <a:cs typeface="Calibri"/>
                <a:sym typeface="Calibri"/>
              </a:rPr>
              <a:t> de la situación de riesgo y vulnerabilización de los niños y las niñas, dentro y fuera de las comunidades de fe.</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Que se abran </a:t>
            </a:r>
            <a:r>
              <a:rPr b="1" lang="es-419" sz="2100">
                <a:latin typeface="Calibri"/>
                <a:ea typeface="Calibri"/>
                <a:cs typeface="Calibri"/>
                <a:sym typeface="Calibri"/>
              </a:rPr>
              <a:t>espacios de trabajo</a:t>
            </a:r>
            <a:r>
              <a:rPr lang="es-419" sz="2100">
                <a:latin typeface="Calibri"/>
                <a:ea typeface="Calibri"/>
                <a:cs typeface="Calibri"/>
                <a:sym typeface="Calibri"/>
              </a:rPr>
              <a:t> conjunto con otras organizaciones sociales (religiosas o no) comprometidas con la situación de vulnerabilidad de la niñez en los barrios y comunidades de la iglesia.</a:t>
            </a:r>
            <a:endParaRPr sz="2100">
              <a:latin typeface="Calibri"/>
              <a:ea typeface="Calibri"/>
              <a:cs typeface="Calibri"/>
              <a:sym typeface="Calibri"/>
            </a:endParaRPr>
          </a:p>
        </p:txBody>
      </p:sp>
      <p:pic>
        <p:nvPicPr>
          <p:cNvPr id="352" name="Google Shape;352;p64"/>
          <p:cNvPicPr preferRelativeResize="0"/>
          <p:nvPr/>
        </p:nvPicPr>
        <p:blipFill>
          <a:blip r:embed="rId3">
            <a:alphaModFix/>
          </a:blip>
          <a:stretch>
            <a:fillRect/>
          </a:stretch>
        </p:blipFill>
        <p:spPr>
          <a:xfrm>
            <a:off x="6252075" y="884054"/>
            <a:ext cx="2891925" cy="42594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5"/>
          <p:cNvSpPr txBox="1"/>
          <p:nvPr/>
        </p:nvSpPr>
        <p:spPr>
          <a:xfrm>
            <a:off x="218150" y="126300"/>
            <a:ext cx="86091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¿PARA SEGUIR PENSANDO Y ACTUANDO?</a:t>
            </a:r>
            <a:endParaRPr b="1" sz="2600">
              <a:solidFill>
                <a:schemeClr val="dk2"/>
              </a:solidFill>
            </a:endParaRPr>
          </a:p>
        </p:txBody>
      </p:sp>
      <p:sp>
        <p:nvSpPr>
          <p:cNvPr id="358" name="Google Shape;358;p65"/>
          <p:cNvSpPr txBox="1"/>
          <p:nvPr/>
        </p:nvSpPr>
        <p:spPr>
          <a:xfrm>
            <a:off x="92675" y="929975"/>
            <a:ext cx="6159300" cy="34170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Calibri"/>
              <a:buChar char="-"/>
            </a:pPr>
            <a:r>
              <a:rPr lang="es-419" sz="2100">
                <a:latin typeface="Calibri"/>
                <a:ea typeface="Calibri"/>
                <a:cs typeface="Calibri"/>
                <a:sym typeface="Calibri"/>
              </a:rPr>
              <a:t>¿Cómo se instauraron las lógicas adultocéntricas, racionalistas y de cumplimiento en nuestras nociones y vivencias de la iglesia?</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s-419" sz="2100">
                <a:latin typeface="Calibri"/>
                <a:ea typeface="Calibri"/>
                <a:cs typeface="Calibri"/>
                <a:sym typeface="Calibri"/>
              </a:rPr>
              <a:t>¿Cómo podemos trabajarlas?</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s-419" sz="2100">
                <a:latin typeface="Calibri"/>
                <a:ea typeface="Calibri"/>
                <a:cs typeface="Calibri"/>
                <a:sym typeface="Calibri"/>
              </a:rPr>
              <a:t>¿Cómo pasar a lógicas eclesiales que propendan más a la sencillez, vulnerabilidad, confianza, libertad, lo lúdico, lo afectivo y lo comunitario?</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es-419" sz="2100">
                <a:latin typeface="Calibri"/>
                <a:ea typeface="Calibri"/>
                <a:cs typeface="Calibri"/>
                <a:sym typeface="Calibri"/>
              </a:rPr>
              <a:t>¿Cómo estos aprendizajes impactan tus afectos y pensamientos? ¿De qué modo renuevas tu compromiso con el bienestar integral de la niñez?</a:t>
            </a:r>
            <a:endParaRPr sz="2100">
              <a:latin typeface="Calibri"/>
              <a:ea typeface="Calibri"/>
              <a:cs typeface="Calibri"/>
              <a:sym typeface="Calibri"/>
            </a:endParaRPr>
          </a:p>
        </p:txBody>
      </p:sp>
      <p:pic>
        <p:nvPicPr>
          <p:cNvPr id="359" name="Google Shape;359;p65"/>
          <p:cNvPicPr preferRelativeResize="0"/>
          <p:nvPr/>
        </p:nvPicPr>
        <p:blipFill>
          <a:blip r:embed="rId3">
            <a:alphaModFix/>
          </a:blip>
          <a:stretch>
            <a:fillRect/>
          </a:stretch>
        </p:blipFill>
        <p:spPr>
          <a:xfrm>
            <a:off x="6252075" y="884054"/>
            <a:ext cx="2891925" cy="425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6"/>
          <p:cNvSpPr txBox="1"/>
          <p:nvPr>
            <p:ph type="ctrTitle"/>
          </p:nvPr>
        </p:nvSpPr>
        <p:spPr>
          <a:xfrm>
            <a:off x="357150" y="1435125"/>
            <a:ext cx="8429700" cy="109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s-419" sz="6800">
                <a:solidFill>
                  <a:srgbClr val="FFFF00"/>
                </a:solidFill>
                <a:latin typeface="Caveat"/>
                <a:ea typeface="Caveat"/>
                <a:cs typeface="Caveat"/>
                <a:sym typeface="Caveat"/>
              </a:rPr>
              <a:t>¡</a:t>
            </a:r>
            <a:r>
              <a:rPr b="0" lang="es-419" sz="6800">
                <a:solidFill>
                  <a:srgbClr val="FFFF00"/>
                </a:solidFill>
                <a:latin typeface="Caveat"/>
                <a:ea typeface="Caveat"/>
                <a:cs typeface="Caveat"/>
                <a:sym typeface="Caveat"/>
              </a:rPr>
              <a:t>GRACIAS!</a:t>
            </a:r>
            <a:endParaRPr b="0" sz="6800">
              <a:solidFill>
                <a:srgbClr val="FFFF00"/>
              </a:solidFill>
              <a:latin typeface="Caveat"/>
              <a:ea typeface="Caveat"/>
              <a:cs typeface="Caveat"/>
              <a:sym typeface="Caveat"/>
            </a:endParaRPr>
          </a:p>
        </p:txBody>
      </p:sp>
      <p:sp>
        <p:nvSpPr>
          <p:cNvPr id="365" name="Google Shape;365;p66"/>
          <p:cNvSpPr txBox="1"/>
          <p:nvPr/>
        </p:nvSpPr>
        <p:spPr>
          <a:xfrm>
            <a:off x="4339900" y="2185800"/>
            <a:ext cx="1963200" cy="4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800">
                <a:solidFill>
                  <a:srgbClr val="00FFFF"/>
                </a:solidFill>
              </a:rPr>
              <a:t>@richardjserrano</a:t>
            </a:r>
            <a:endParaRPr sz="1800">
              <a:solidFill>
                <a:srgbClr val="00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4"/>
          <p:cNvSpPr txBox="1"/>
          <p:nvPr/>
        </p:nvSpPr>
        <p:spPr>
          <a:xfrm>
            <a:off x="218150" y="126300"/>
            <a:ext cx="81516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DOS CUESTIONES FUNDAMENTALES</a:t>
            </a:r>
            <a:endParaRPr b="1" sz="2600">
              <a:solidFill>
                <a:schemeClr val="dk2"/>
              </a:solidFill>
            </a:endParaRPr>
          </a:p>
        </p:txBody>
      </p:sp>
      <p:sp>
        <p:nvSpPr>
          <p:cNvPr id="149" name="Google Shape;149;p34"/>
          <p:cNvSpPr txBox="1"/>
          <p:nvPr/>
        </p:nvSpPr>
        <p:spPr>
          <a:xfrm>
            <a:off x="264075" y="1297350"/>
            <a:ext cx="54306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700">
                <a:latin typeface="Calibri"/>
                <a:ea typeface="Calibri"/>
                <a:cs typeface="Calibri"/>
                <a:sym typeface="Calibri"/>
              </a:rPr>
              <a:t>- </a:t>
            </a:r>
            <a:r>
              <a:rPr lang="es-419" sz="2700">
                <a:latin typeface="Calibri"/>
                <a:ea typeface="Calibri"/>
                <a:cs typeface="Calibri"/>
                <a:sym typeface="Calibri"/>
              </a:rPr>
              <a:t>Corresponde a cada generación de creyentes volver a dos cuestiones fundamentales: </a:t>
            </a:r>
            <a:endParaRPr sz="2700">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s-419" sz="2200">
                <a:solidFill>
                  <a:schemeClr val="accent1"/>
                </a:solidFill>
                <a:latin typeface="Calibri"/>
                <a:ea typeface="Calibri"/>
                <a:cs typeface="Calibri"/>
                <a:sym typeface="Calibri"/>
              </a:rPr>
              <a:t>¿Qué es la iglesia y para qué está en el mundo?</a:t>
            </a:r>
            <a:endParaRPr sz="2200">
              <a:solidFill>
                <a:schemeClr val="accent1"/>
              </a:solidFill>
              <a:latin typeface="Calibri"/>
              <a:ea typeface="Calibri"/>
              <a:cs typeface="Calibri"/>
              <a:sym typeface="Calibri"/>
            </a:endParaRPr>
          </a:p>
          <a:p>
            <a:pPr indent="-368300" lvl="0" marL="457200" rtl="0" algn="l">
              <a:spcBef>
                <a:spcPts val="0"/>
              </a:spcBef>
              <a:spcAft>
                <a:spcPts val="0"/>
              </a:spcAft>
              <a:buClr>
                <a:schemeClr val="accent1"/>
              </a:buClr>
              <a:buSzPts val="2200"/>
              <a:buFont typeface="Calibri"/>
              <a:buChar char="●"/>
            </a:pPr>
            <a:r>
              <a:rPr lang="es-419" sz="2200">
                <a:solidFill>
                  <a:schemeClr val="accent1"/>
                </a:solidFill>
                <a:latin typeface="Calibri"/>
                <a:ea typeface="Calibri"/>
                <a:cs typeface="Calibri"/>
                <a:sym typeface="Calibri"/>
              </a:rPr>
              <a:t>En otras palabras, ¿cuál es su identidad y cuál su misión?</a:t>
            </a:r>
            <a:endParaRPr sz="2200">
              <a:solidFill>
                <a:schemeClr val="accent1"/>
              </a:solidFill>
              <a:latin typeface="Calibri"/>
              <a:ea typeface="Calibri"/>
              <a:cs typeface="Calibri"/>
              <a:sym typeface="Calibri"/>
            </a:endParaRPr>
          </a:p>
        </p:txBody>
      </p:sp>
      <p:pic>
        <p:nvPicPr>
          <p:cNvPr id="150" name="Google Shape;150;p34"/>
          <p:cNvPicPr preferRelativeResize="0"/>
          <p:nvPr/>
        </p:nvPicPr>
        <p:blipFill>
          <a:blip r:embed="rId3">
            <a:alphaModFix/>
          </a:blip>
          <a:stretch>
            <a:fillRect/>
          </a:stretch>
        </p:blipFill>
        <p:spPr>
          <a:xfrm>
            <a:off x="5835600" y="1272038"/>
            <a:ext cx="3144525" cy="3144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5"/>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¿DEFINICIONES O IMÁGENES?</a:t>
            </a:r>
            <a:endParaRPr b="1" sz="2600">
              <a:solidFill>
                <a:schemeClr val="dk2"/>
              </a:solidFill>
            </a:endParaRPr>
          </a:p>
        </p:txBody>
      </p:sp>
      <p:sp>
        <p:nvSpPr>
          <p:cNvPr id="156" name="Google Shape;156;p35"/>
          <p:cNvSpPr txBox="1"/>
          <p:nvPr/>
        </p:nvSpPr>
        <p:spPr>
          <a:xfrm>
            <a:off x="264075" y="952925"/>
            <a:ext cx="4982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La Biblia no presenta una </a:t>
            </a:r>
            <a:r>
              <a:rPr b="1" lang="es-419" sz="2100">
                <a:latin typeface="Calibri"/>
                <a:ea typeface="Calibri"/>
                <a:cs typeface="Calibri"/>
                <a:sym typeface="Calibri"/>
              </a:rPr>
              <a:t>definición</a:t>
            </a:r>
            <a:r>
              <a:rPr lang="es-419" sz="2100">
                <a:latin typeface="Calibri"/>
                <a:ea typeface="Calibri"/>
                <a:cs typeface="Calibri"/>
                <a:sym typeface="Calibri"/>
              </a:rPr>
              <a:t> de iglesia, al menos no en su sentido conceptual. Sí emplea una variedad de </a:t>
            </a:r>
            <a:r>
              <a:rPr b="1" lang="es-419" sz="2100">
                <a:latin typeface="Calibri"/>
                <a:ea typeface="Calibri"/>
                <a:cs typeface="Calibri"/>
                <a:sym typeface="Calibri"/>
              </a:rPr>
              <a:t>imágenes</a:t>
            </a:r>
            <a:r>
              <a:rPr lang="es-419" sz="2100">
                <a:latin typeface="Calibri"/>
                <a:ea typeface="Calibri"/>
                <a:cs typeface="Calibri"/>
                <a:sym typeface="Calibri"/>
              </a:rPr>
              <a:t> que arrojan luz respecto a estos dos aspectos.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None/>
            </a:pPr>
            <a:r>
              <a:rPr lang="es-419" sz="2100">
                <a:latin typeface="Calibri"/>
                <a:ea typeface="Calibri"/>
                <a:cs typeface="Calibri"/>
                <a:sym typeface="Calibri"/>
              </a:rPr>
              <a:t>- </a:t>
            </a:r>
            <a:r>
              <a:rPr lang="es-419" sz="2100">
                <a:latin typeface="Calibri"/>
                <a:ea typeface="Calibri"/>
                <a:cs typeface="Calibri"/>
                <a:sym typeface="Calibri"/>
              </a:rPr>
              <a:t>Paul Minear, en </a:t>
            </a:r>
            <a:r>
              <a:rPr i="1" lang="es-419" sz="2100">
                <a:latin typeface="Calibri"/>
                <a:ea typeface="Calibri"/>
                <a:cs typeface="Calibri"/>
                <a:sym typeface="Calibri"/>
              </a:rPr>
              <a:t>Images of the Church in the New Testament</a:t>
            </a:r>
            <a:r>
              <a:rPr lang="es-419" sz="2100">
                <a:latin typeface="Calibri"/>
                <a:ea typeface="Calibri"/>
                <a:cs typeface="Calibri"/>
                <a:sym typeface="Calibri"/>
              </a:rPr>
              <a:t>, ha identificado cerca de cien imágenes sobre la identidad y la misión de la iglesia.</a:t>
            </a:r>
            <a:endParaRPr sz="3600">
              <a:latin typeface="Calibri"/>
              <a:ea typeface="Calibri"/>
              <a:cs typeface="Calibri"/>
              <a:sym typeface="Calibri"/>
            </a:endParaRPr>
          </a:p>
        </p:txBody>
      </p:sp>
      <p:sp>
        <p:nvSpPr>
          <p:cNvPr id="157" name="Google Shape;157;p35"/>
          <p:cNvSpPr txBox="1"/>
          <p:nvPr/>
        </p:nvSpPr>
        <p:spPr>
          <a:xfrm>
            <a:off x="1745100" y="4144650"/>
            <a:ext cx="363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200">
                <a:latin typeface="Calibri"/>
                <a:ea typeface="Calibri"/>
                <a:cs typeface="Calibri"/>
                <a:sym typeface="Calibri"/>
              </a:rPr>
              <a:t>Pa</a:t>
            </a:r>
            <a:r>
              <a:rPr lang="es-419" sz="1200">
                <a:latin typeface="Calibri"/>
                <a:ea typeface="Calibri"/>
                <a:cs typeface="Calibri"/>
                <a:sym typeface="Calibri"/>
              </a:rPr>
              <a:t>ul S. Minear, </a:t>
            </a:r>
            <a:r>
              <a:rPr i="1" lang="es-419" sz="1200">
                <a:latin typeface="Calibri"/>
                <a:ea typeface="Calibri"/>
                <a:cs typeface="Calibri"/>
                <a:sym typeface="Calibri"/>
              </a:rPr>
              <a:t>Images of The Church in The New Testament</a:t>
            </a:r>
            <a:r>
              <a:rPr lang="es-419" sz="1200">
                <a:latin typeface="Calibri"/>
                <a:ea typeface="Calibri"/>
                <a:cs typeface="Calibri"/>
                <a:sym typeface="Calibri"/>
              </a:rPr>
              <a:t>, The New Testament Library (Louisville: Westminster John Knox Press, 2004).</a:t>
            </a:r>
            <a:endParaRPr sz="1600"/>
          </a:p>
        </p:txBody>
      </p:sp>
      <p:pic>
        <p:nvPicPr>
          <p:cNvPr id="158" name="Google Shape;158;p35"/>
          <p:cNvPicPr preferRelativeResize="0"/>
          <p:nvPr/>
        </p:nvPicPr>
        <p:blipFill>
          <a:blip r:embed="rId3">
            <a:alphaModFix/>
          </a:blip>
          <a:stretch>
            <a:fillRect/>
          </a:stretch>
        </p:blipFill>
        <p:spPr>
          <a:xfrm rot="-5400000">
            <a:off x="5252015" y="1716986"/>
            <a:ext cx="4255325" cy="25518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6"/>
          <p:cNvSpPr txBox="1"/>
          <p:nvPr/>
        </p:nvSpPr>
        <p:spPr>
          <a:xfrm>
            <a:off x="218150" y="126300"/>
            <a:ext cx="55683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CONTEXTOS</a:t>
            </a:r>
            <a:endParaRPr b="1" sz="2600">
              <a:solidFill>
                <a:schemeClr val="dk2"/>
              </a:solidFill>
            </a:endParaRPr>
          </a:p>
        </p:txBody>
      </p:sp>
      <p:sp>
        <p:nvSpPr>
          <p:cNvPr id="164" name="Google Shape;164;p36"/>
          <p:cNvSpPr txBox="1"/>
          <p:nvPr/>
        </p:nvSpPr>
        <p:spPr>
          <a:xfrm>
            <a:off x="264075" y="853775"/>
            <a:ext cx="52125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000">
                <a:latin typeface="Calibri"/>
                <a:ea typeface="Calibri"/>
                <a:cs typeface="Calibri"/>
                <a:sym typeface="Calibri"/>
              </a:rPr>
              <a:t>- </a:t>
            </a:r>
            <a:r>
              <a:rPr lang="es-419" sz="2000">
                <a:latin typeface="Calibri"/>
                <a:ea typeface="Calibri"/>
                <a:cs typeface="Calibri"/>
                <a:sym typeface="Calibri"/>
              </a:rPr>
              <a:t>Las </a:t>
            </a:r>
            <a:r>
              <a:rPr b="1" lang="es-419" sz="2000">
                <a:latin typeface="Calibri"/>
                <a:ea typeface="Calibri"/>
                <a:cs typeface="Calibri"/>
                <a:sym typeface="Calibri"/>
              </a:rPr>
              <a:t>imágenes bíblicas</a:t>
            </a:r>
            <a:r>
              <a:rPr lang="es-419" sz="2000">
                <a:latin typeface="Calibri"/>
                <a:ea typeface="Calibri"/>
                <a:cs typeface="Calibri"/>
                <a:sym typeface="Calibri"/>
              </a:rPr>
              <a:t> deben ser revisadas no sólo en sus c</a:t>
            </a:r>
            <a:r>
              <a:rPr b="1" lang="es-419" sz="2000">
                <a:latin typeface="Calibri"/>
                <a:ea typeface="Calibri"/>
                <a:cs typeface="Calibri"/>
                <a:sym typeface="Calibri"/>
              </a:rPr>
              <a:t>ontextos literarios y </a:t>
            </a:r>
            <a:r>
              <a:rPr b="1" lang="es-419" sz="2000">
                <a:latin typeface="Calibri"/>
                <a:ea typeface="Calibri"/>
                <a:cs typeface="Calibri"/>
                <a:sym typeface="Calibri"/>
              </a:rPr>
              <a:t>teológicos</a:t>
            </a:r>
            <a:r>
              <a:rPr lang="es-419" sz="2000">
                <a:latin typeface="Calibri"/>
                <a:ea typeface="Calibri"/>
                <a:cs typeface="Calibri"/>
                <a:sym typeface="Calibri"/>
              </a:rPr>
              <a:t>, sino también en los </a:t>
            </a:r>
            <a:r>
              <a:rPr b="1" lang="es-419" sz="2000">
                <a:latin typeface="Calibri"/>
                <a:ea typeface="Calibri"/>
                <a:cs typeface="Calibri"/>
                <a:sym typeface="Calibri"/>
              </a:rPr>
              <a:t>contextos socio-históricos</a:t>
            </a:r>
            <a:r>
              <a:rPr lang="es-419" sz="2000">
                <a:latin typeface="Calibri"/>
                <a:ea typeface="Calibri"/>
                <a:cs typeface="Calibri"/>
                <a:sym typeface="Calibri"/>
              </a:rPr>
              <a:t> del Israel antiguo y el de la comunidad mesiánica del primer siglo.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s-419" sz="2000">
                <a:latin typeface="Calibri"/>
                <a:ea typeface="Calibri"/>
                <a:cs typeface="Calibri"/>
                <a:sym typeface="Calibri"/>
              </a:rPr>
              <a:t>- Y, luego, aunque estudiemos las imágenes bíblicas en sus contextos, nos queda la gran responsabilidad de examinar cuáles son las que mejor </a:t>
            </a:r>
            <a:r>
              <a:rPr b="1" lang="es-419" sz="2000">
                <a:latin typeface="Calibri"/>
                <a:ea typeface="Calibri"/>
                <a:cs typeface="Calibri"/>
                <a:sym typeface="Calibri"/>
              </a:rPr>
              <a:t>comunican y orientan</a:t>
            </a:r>
            <a:r>
              <a:rPr lang="es-419" sz="2000">
                <a:latin typeface="Calibri"/>
                <a:ea typeface="Calibri"/>
                <a:cs typeface="Calibri"/>
                <a:sym typeface="Calibri"/>
              </a:rPr>
              <a:t> hoy en cada ámbito (geográfico, cultural, histórico y político).</a:t>
            </a:r>
            <a:endParaRPr sz="20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p:txBody>
      </p:sp>
      <p:pic>
        <p:nvPicPr>
          <p:cNvPr id="165" name="Google Shape;165;p36"/>
          <p:cNvPicPr preferRelativeResize="0"/>
          <p:nvPr/>
        </p:nvPicPr>
        <p:blipFill>
          <a:blip r:embed="rId3">
            <a:alphaModFix/>
          </a:blip>
          <a:stretch>
            <a:fillRect/>
          </a:stretch>
        </p:blipFill>
        <p:spPr>
          <a:xfrm>
            <a:off x="5617500" y="1119613"/>
            <a:ext cx="3362625" cy="3362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7"/>
          <p:cNvSpPr txBox="1"/>
          <p:nvPr/>
        </p:nvSpPr>
        <p:spPr>
          <a:xfrm>
            <a:off x="218150" y="126300"/>
            <a:ext cx="7278900" cy="58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600">
                <a:solidFill>
                  <a:schemeClr val="dk2"/>
                </a:solidFill>
              </a:rPr>
              <a:t>CATEGORÍAS Y DINÁMICAS</a:t>
            </a:r>
            <a:endParaRPr b="1" sz="2600">
              <a:solidFill>
                <a:schemeClr val="dk2"/>
              </a:solidFill>
            </a:endParaRPr>
          </a:p>
        </p:txBody>
      </p:sp>
      <p:sp>
        <p:nvSpPr>
          <p:cNvPr id="171" name="Google Shape;171;p37"/>
          <p:cNvSpPr txBox="1"/>
          <p:nvPr/>
        </p:nvSpPr>
        <p:spPr>
          <a:xfrm>
            <a:off x="264075" y="929975"/>
            <a:ext cx="5384700" cy="370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En general, podemos pensar en las imágenes de la iglesia a partir de la </a:t>
            </a:r>
            <a:r>
              <a:rPr b="1" lang="es-419" sz="1600">
                <a:latin typeface="Calibri"/>
                <a:ea typeface="Calibri"/>
                <a:cs typeface="Calibri"/>
                <a:sym typeface="Calibri"/>
              </a:rPr>
              <a:t>Trinidad</a:t>
            </a:r>
            <a:r>
              <a:rPr lang="es-419" sz="1600">
                <a:latin typeface="Calibri"/>
                <a:ea typeface="Calibri"/>
                <a:cs typeface="Calibri"/>
                <a:sym typeface="Calibri"/>
              </a:rPr>
              <a:t>:</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El pueblo de Dios: identidad, pertenencia, pacto y vocación</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El Cuerpo de Cristo: vida, dirección, ministerios</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El templo o la comunidad del Espíritu: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endParaRPr sz="1600">
              <a:latin typeface="Calibri"/>
              <a:ea typeface="Calibri"/>
              <a:cs typeface="Calibri"/>
              <a:sym typeface="Calibri"/>
            </a:endParaRPr>
          </a:p>
          <a:p>
            <a:pPr indent="0" lvl="0" marL="0" rtl="0" algn="l">
              <a:spcBef>
                <a:spcPts val="0"/>
              </a:spcBef>
              <a:spcAft>
                <a:spcPts val="0"/>
              </a:spcAft>
              <a:buNone/>
            </a:pPr>
            <a:r>
              <a:rPr lang="es-419" sz="1600">
                <a:latin typeface="Calibri"/>
                <a:ea typeface="Calibri"/>
                <a:cs typeface="Calibri"/>
                <a:sym typeface="Calibri"/>
              </a:rPr>
              <a:t>- </a:t>
            </a:r>
            <a:r>
              <a:rPr lang="es-419" sz="1600">
                <a:latin typeface="Calibri"/>
                <a:ea typeface="Calibri"/>
                <a:cs typeface="Calibri"/>
                <a:sym typeface="Calibri"/>
              </a:rPr>
              <a:t>También podríamos pensar en estas </a:t>
            </a:r>
            <a:r>
              <a:rPr b="1" lang="es-419" sz="1600">
                <a:latin typeface="Calibri"/>
                <a:ea typeface="Calibri"/>
                <a:cs typeface="Calibri"/>
                <a:sym typeface="Calibri"/>
              </a:rPr>
              <a:t>dinámicas</a:t>
            </a:r>
            <a:r>
              <a:rPr lang="es-419" sz="1600">
                <a:latin typeface="Calibri"/>
                <a:ea typeface="Calibri"/>
                <a:cs typeface="Calibri"/>
                <a:sym typeface="Calibri"/>
              </a:rPr>
              <a:t>:</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Dinámicas de vida: vid, huerta, cuerpo</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Sociales: pueblo, comunidad, familia, peregrinos, amigos</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Estructurales: piedra, edificio, fundamento</a:t>
            </a:r>
            <a:endParaRPr sz="1600">
              <a:latin typeface="Calibri"/>
              <a:ea typeface="Calibri"/>
              <a:cs typeface="Calibri"/>
              <a:sym typeface="Calibri"/>
            </a:endParaRPr>
          </a:p>
          <a:p>
            <a:pPr indent="-228600" lvl="0" marL="685800" rtl="0" algn="l">
              <a:spcBef>
                <a:spcPts val="0"/>
              </a:spcBef>
              <a:spcAft>
                <a:spcPts val="0"/>
              </a:spcAft>
              <a:buNone/>
            </a:pPr>
            <a:r>
              <a:rPr lang="es-419" sz="1600">
                <a:latin typeface="Calibri"/>
                <a:ea typeface="Calibri"/>
                <a:cs typeface="Calibri"/>
                <a:sym typeface="Calibri"/>
              </a:rPr>
              <a:t>·</a:t>
            </a:r>
            <a:r>
              <a:rPr lang="es-419" sz="1100">
                <a:latin typeface="Times New Roman"/>
                <a:ea typeface="Times New Roman"/>
                <a:cs typeface="Times New Roman"/>
                <a:sym typeface="Times New Roman"/>
              </a:rPr>
              <a:t>	</a:t>
            </a:r>
            <a:r>
              <a:rPr lang="es-419" sz="1600">
                <a:latin typeface="Calibri"/>
                <a:ea typeface="Calibri"/>
                <a:cs typeface="Calibri"/>
                <a:sym typeface="Calibri"/>
              </a:rPr>
              <a:t>De transformación: sal, luz y ciudad, nueva creación</a:t>
            </a:r>
            <a:endParaRPr sz="24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p:txBody>
      </p:sp>
      <p:pic>
        <p:nvPicPr>
          <p:cNvPr id="172" name="Google Shape;172;p37"/>
          <p:cNvPicPr preferRelativeResize="0"/>
          <p:nvPr/>
        </p:nvPicPr>
        <p:blipFill>
          <a:blip r:embed="rId3">
            <a:alphaModFix/>
          </a:blip>
          <a:stretch>
            <a:fillRect/>
          </a:stretch>
        </p:blipFill>
        <p:spPr>
          <a:xfrm>
            <a:off x="5648775" y="1035138"/>
            <a:ext cx="3190425" cy="3499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8"/>
          <p:cNvSpPr txBox="1"/>
          <p:nvPr>
            <p:ph idx="4294967295"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s-419"/>
              <a:t>‹#›</a:t>
            </a:fld>
            <a:endParaRPr/>
          </a:p>
        </p:txBody>
      </p:sp>
      <p:sp>
        <p:nvSpPr>
          <p:cNvPr id="178" name="Google Shape;178;p38"/>
          <p:cNvSpPr txBox="1"/>
          <p:nvPr/>
        </p:nvSpPr>
        <p:spPr>
          <a:xfrm>
            <a:off x="1633450" y="496825"/>
            <a:ext cx="7370700" cy="330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2900">
                <a:latin typeface="Amatic SC"/>
                <a:ea typeface="Amatic SC"/>
                <a:cs typeface="Amatic SC"/>
                <a:sym typeface="Amatic SC"/>
              </a:rPr>
              <a:t>Las imágenes bíblicas deben ser </a:t>
            </a:r>
            <a:r>
              <a:rPr b="1" lang="es-419" sz="2900">
                <a:latin typeface="Amatic SC"/>
                <a:ea typeface="Amatic SC"/>
                <a:cs typeface="Amatic SC"/>
                <a:sym typeface="Amatic SC"/>
              </a:rPr>
              <a:t>revisadas</a:t>
            </a:r>
            <a:r>
              <a:rPr lang="es-419" sz="2900">
                <a:latin typeface="Amatic SC"/>
                <a:ea typeface="Amatic SC"/>
                <a:cs typeface="Amatic SC"/>
                <a:sym typeface="Amatic SC"/>
              </a:rPr>
              <a:t> no sólo en su contexto </a:t>
            </a:r>
            <a:r>
              <a:rPr b="1" lang="es-419" sz="2900">
                <a:latin typeface="Amatic SC"/>
                <a:ea typeface="Amatic SC"/>
                <a:cs typeface="Amatic SC"/>
                <a:sym typeface="Amatic SC"/>
              </a:rPr>
              <a:t>literario y teológico, </a:t>
            </a:r>
            <a:r>
              <a:rPr lang="es-419" sz="2900">
                <a:latin typeface="Amatic SC"/>
                <a:ea typeface="Amatic SC"/>
                <a:cs typeface="Amatic SC"/>
                <a:sym typeface="Amatic SC"/>
              </a:rPr>
              <a:t>sino también en los contextos socio-históricos del Israel antiguo y el de la comunidad mesiánica del primer siglo. Y, luego, aunque estudiemos las imágenes bíblicas en sus contextos, nos queda la gran responsabilidad de examinar cuáles son las que mejor nos ayudan hoy en cada ámbito geográfico, cultural, histórico y político.</a:t>
            </a:r>
            <a:endParaRPr sz="3100">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9"/>
          <p:cNvSpPr txBox="1"/>
          <p:nvPr>
            <p:ph idx="4294967295"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s-419"/>
              <a:t>‹#›</a:t>
            </a:fld>
            <a:endParaRPr/>
          </a:p>
        </p:txBody>
      </p:sp>
      <p:sp>
        <p:nvSpPr>
          <p:cNvPr id="184" name="Google Shape;184;p39"/>
          <p:cNvSpPr txBox="1"/>
          <p:nvPr/>
        </p:nvSpPr>
        <p:spPr>
          <a:xfrm>
            <a:off x="1633450" y="496825"/>
            <a:ext cx="73707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3100">
                <a:solidFill>
                  <a:srgbClr val="0000FF"/>
                </a:solidFill>
                <a:latin typeface="Amatic SC"/>
                <a:ea typeface="Amatic SC"/>
                <a:cs typeface="Amatic SC"/>
                <a:sym typeface="Amatic SC"/>
              </a:rPr>
              <a:t>“Si la iglesia ha de </a:t>
            </a:r>
            <a:r>
              <a:rPr b="1" lang="es-419" sz="3100">
                <a:solidFill>
                  <a:srgbClr val="0000FF"/>
                </a:solidFill>
                <a:latin typeface="Amatic SC"/>
                <a:ea typeface="Amatic SC"/>
                <a:cs typeface="Amatic SC"/>
                <a:sym typeface="Amatic SC"/>
              </a:rPr>
              <a:t>recobrar</a:t>
            </a:r>
            <a:r>
              <a:rPr lang="es-419" sz="3100">
                <a:solidFill>
                  <a:srgbClr val="0000FF"/>
                </a:solidFill>
                <a:latin typeface="Amatic SC"/>
                <a:ea typeface="Amatic SC"/>
                <a:cs typeface="Amatic SC"/>
                <a:sym typeface="Amatic SC"/>
              </a:rPr>
              <a:t> la integridad de su vida y misión tendrá que tomar imágenes adecuadas, capaces de captar su atención e inspirar su ‘imaginación’” </a:t>
            </a:r>
            <a:r>
              <a:rPr lang="es-419" sz="2300">
                <a:solidFill>
                  <a:srgbClr val="0000FF"/>
                </a:solidFill>
                <a:latin typeface="Amatic SC"/>
                <a:ea typeface="Amatic SC"/>
                <a:cs typeface="Amatic SC"/>
                <a:sym typeface="Amatic SC"/>
              </a:rPr>
              <a:t>(Juan Driver)</a:t>
            </a:r>
            <a:r>
              <a:rPr lang="es-419" sz="3100">
                <a:solidFill>
                  <a:srgbClr val="0000FF"/>
                </a:solidFill>
                <a:latin typeface="Amatic SC"/>
                <a:ea typeface="Amatic SC"/>
                <a:cs typeface="Amatic SC"/>
                <a:sym typeface="Amatic SC"/>
              </a:rPr>
              <a:t>.</a:t>
            </a:r>
            <a:endParaRPr sz="3100">
              <a:solidFill>
                <a:srgbClr val="0000FF"/>
              </a:solidFill>
              <a:latin typeface="Amatic SC"/>
              <a:ea typeface="Amatic SC"/>
              <a:cs typeface="Amatic SC"/>
              <a:sym typeface="Amatic SC"/>
            </a:endParaRPr>
          </a:p>
          <a:p>
            <a:pPr indent="0" lvl="0" marL="0" rtl="0" algn="l">
              <a:spcBef>
                <a:spcPts val="0"/>
              </a:spcBef>
              <a:spcAft>
                <a:spcPts val="0"/>
              </a:spcAft>
              <a:buNone/>
            </a:pPr>
            <a:r>
              <a:t/>
            </a:r>
            <a:endParaRPr sz="2900">
              <a:latin typeface="Amatic SC"/>
              <a:ea typeface="Amatic SC"/>
              <a:cs typeface="Amatic SC"/>
              <a:sym typeface="Amatic SC"/>
            </a:endParaRPr>
          </a:p>
        </p:txBody>
      </p:sp>
      <p:sp>
        <p:nvSpPr>
          <p:cNvPr id="185" name="Google Shape;185;p39"/>
          <p:cNvSpPr txBox="1"/>
          <p:nvPr/>
        </p:nvSpPr>
        <p:spPr>
          <a:xfrm>
            <a:off x="4936850" y="2230450"/>
            <a:ext cx="36804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300">
                <a:latin typeface="Calibri"/>
                <a:ea typeface="Calibri"/>
                <a:cs typeface="Calibri"/>
                <a:sym typeface="Calibri"/>
              </a:rPr>
              <a:t>Juan Driver,</a:t>
            </a:r>
            <a:r>
              <a:rPr i="1" lang="es-419" sz="1300">
                <a:latin typeface="Calibri"/>
                <a:ea typeface="Calibri"/>
                <a:cs typeface="Calibri"/>
                <a:sym typeface="Calibri"/>
              </a:rPr>
              <a:t> Imágenes de una iglesia en misión: Hacia una eclesiología transformadora</a:t>
            </a:r>
            <a:r>
              <a:rPr lang="es-419" sz="1300">
                <a:latin typeface="Calibri"/>
                <a:ea typeface="Calibri"/>
                <a:cs typeface="Calibri"/>
                <a:sym typeface="Calibri"/>
              </a:rPr>
              <a:t> (Guatemala: Semilla, 1998)</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