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49"/>
  </p:notesMasterIdLst>
  <p:sldIdLst>
    <p:sldId id="256" r:id="rId2"/>
    <p:sldId id="315" r:id="rId3"/>
    <p:sldId id="296" r:id="rId4"/>
    <p:sldId id="297" r:id="rId5"/>
    <p:sldId id="258" r:id="rId6"/>
    <p:sldId id="298" r:id="rId7"/>
    <p:sldId id="299" r:id="rId8"/>
    <p:sldId id="301" r:id="rId9"/>
    <p:sldId id="302" r:id="rId10"/>
    <p:sldId id="307" r:id="rId11"/>
    <p:sldId id="303" r:id="rId12"/>
    <p:sldId id="304" r:id="rId13"/>
    <p:sldId id="305" r:id="rId14"/>
    <p:sldId id="306" r:id="rId15"/>
    <p:sldId id="274" r:id="rId16"/>
    <p:sldId id="284" r:id="rId17"/>
    <p:sldId id="285" r:id="rId18"/>
    <p:sldId id="275" r:id="rId19"/>
    <p:sldId id="286" r:id="rId20"/>
    <p:sldId id="277" r:id="rId21"/>
    <p:sldId id="287" r:id="rId22"/>
    <p:sldId id="276" r:id="rId23"/>
    <p:sldId id="257" r:id="rId24"/>
    <p:sldId id="259" r:id="rId25"/>
    <p:sldId id="260" r:id="rId26"/>
    <p:sldId id="261" r:id="rId27"/>
    <p:sldId id="264" r:id="rId28"/>
    <p:sldId id="281" r:id="rId29"/>
    <p:sldId id="282" r:id="rId30"/>
    <p:sldId id="266" r:id="rId31"/>
    <p:sldId id="267" r:id="rId32"/>
    <p:sldId id="268" r:id="rId33"/>
    <p:sldId id="270" r:id="rId34"/>
    <p:sldId id="269" r:id="rId35"/>
    <p:sldId id="288" r:id="rId36"/>
    <p:sldId id="289" r:id="rId37"/>
    <p:sldId id="290" r:id="rId38"/>
    <p:sldId id="291" r:id="rId39"/>
    <p:sldId id="292" r:id="rId40"/>
    <p:sldId id="293" r:id="rId41"/>
    <p:sldId id="308" r:id="rId42"/>
    <p:sldId id="309" r:id="rId43"/>
    <p:sldId id="310" r:id="rId44"/>
    <p:sldId id="311" r:id="rId45"/>
    <p:sldId id="312" r:id="rId46"/>
    <p:sldId id="313" r:id="rId47"/>
    <p:sldId id="314" r:id="rId4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15:guide id="1" orient="horz" pos="2880" userDrawn="1">
          <p15:clr>
            <a:srgbClr val="A4A3A4"/>
          </p15:clr>
        </p15:guide>
        <p15:guide id="2" pos="2160"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2309" autoAdjust="0"/>
    <p:restoredTop sz="93883" autoAdjust="0"/>
  </p:normalViewPr>
  <p:slideViewPr>
    <p:cSldViewPr snapToGrid="0">
      <p:cViewPr varScale="1">
        <p:scale>
          <a:sx n="63" d="100"/>
          <a:sy n="63" d="100"/>
        </p:scale>
        <p:origin x="524" y="64"/>
      </p:cViewPr>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snapToGrid="0" showGuides="1">
      <p:cViewPr varScale="1">
        <p:scale>
          <a:sx n="51" d="100"/>
          <a:sy n="51" d="100"/>
        </p:scale>
        <p:origin x="2692" y="56"/>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presProps" Target="pres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viewProps" Target="viewProp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Marcador de fech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D3B9A3E-E2D6-4610-842E-904F0923A91A}" type="datetimeFigureOut">
              <a:rPr lang="es-PE" smtClean="0"/>
              <a:t>05/03/2025</a:t>
            </a:fld>
            <a:endParaRPr lang="es-PE"/>
          </a:p>
        </p:txBody>
      </p:sp>
      <p:sp>
        <p:nvSpPr>
          <p:cNvPr id="5" name="Marcador de nota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s-PE"/>
          </a:p>
        </p:txBody>
      </p:sp>
      <p:sp>
        <p:nvSpPr>
          <p:cNvPr id="6" name="Marcador de pie de pá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s-PE"/>
          </a:p>
        </p:txBody>
      </p:sp>
      <p:sp>
        <p:nvSpPr>
          <p:cNvPr id="7" name="Marcador de número de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FF9B61D-8B57-49CA-AC98-9400A2DF0E40}" type="slidenum">
              <a:rPr lang="es-PE" smtClean="0"/>
              <a:t>‹Nº›</a:t>
            </a:fld>
            <a:endParaRPr lang="es-PE"/>
          </a:p>
        </p:txBody>
      </p:sp>
      <p:sp>
        <p:nvSpPr>
          <p:cNvPr id="8" name="Marcador de encabezado 7">
            <a:extLst>
              <a:ext uri="{FF2B5EF4-FFF2-40B4-BE49-F238E27FC236}">
                <a16:creationId xmlns:a16="http://schemas.microsoft.com/office/drawing/2014/main" id="{4389E5D6-2478-49C3-B22F-15C2548BD35E}"/>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s-PE"/>
          </a:p>
        </p:txBody>
      </p:sp>
      <p:sp>
        <p:nvSpPr>
          <p:cNvPr id="9" name="Marcador de imagen de diapositiva 8">
            <a:extLst>
              <a:ext uri="{FF2B5EF4-FFF2-40B4-BE49-F238E27FC236}">
                <a16:creationId xmlns:a16="http://schemas.microsoft.com/office/drawing/2014/main" id="{B4942853-6915-414F-891D-0F0CE92AB012}"/>
              </a:ext>
            </a:extLst>
          </p:cNvPr>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s-PE"/>
          </a:p>
        </p:txBody>
      </p:sp>
    </p:spTree>
    <p:extLst>
      <p:ext uri="{BB962C8B-B14F-4D97-AF65-F5344CB8AC3E}">
        <p14:creationId xmlns:p14="http://schemas.microsoft.com/office/powerpoint/2010/main" val="106769421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a:xfrm>
            <a:off x="685800" y="1143000"/>
            <a:ext cx="5486400" cy="3086100"/>
          </a:xfrm>
          <a:prstGeom prst="rect">
            <a:avLst/>
          </a:prstGeom>
        </p:spPr>
      </p:sp>
      <p:sp>
        <p:nvSpPr>
          <p:cNvPr id="3" name="Marcador de notas 2"/>
          <p:cNvSpPr>
            <a:spLocks noGrp="1"/>
          </p:cNvSpPr>
          <p:nvPr>
            <p:ph type="body" idx="1"/>
          </p:nvPr>
        </p:nvSpPr>
        <p:spPr/>
        <p:txBody>
          <a:bodyPr/>
          <a:lstStyle/>
          <a:p>
            <a:endParaRPr lang="es-PE"/>
          </a:p>
        </p:txBody>
      </p:sp>
      <p:sp>
        <p:nvSpPr>
          <p:cNvPr id="4" name="Marcador de número de diapositiva 3"/>
          <p:cNvSpPr>
            <a:spLocks noGrp="1"/>
          </p:cNvSpPr>
          <p:nvPr>
            <p:ph type="sldNum" sz="quarter" idx="5"/>
          </p:nvPr>
        </p:nvSpPr>
        <p:spPr/>
        <p:txBody>
          <a:bodyPr/>
          <a:lstStyle/>
          <a:p>
            <a:fld id="{6FF9B61D-8B57-49CA-AC98-9400A2DF0E40}" type="slidenum">
              <a:rPr lang="es-PE" smtClean="0"/>
              <a:t>1</a:t>
            </a:fld>
            <a:endParaRPr lang="es-PE"/>
          </a:p>
        </p:txBody>
      </p:sp>
    </p:spTree>
    <p:extLst>
      <p:ext uri="{BB962C8B-B14F-4D97-AF65-F5344CB8AC3E}">
        <p14:creationId xmlns:p14="http://schemas.microsoft.com/office/powerpoint/2010/main" val="260150467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915128" y="1788454"/>
            <a:ext cx="8361229" cy="2098226"/>
          </a:xfrm>
        </p:spPr>
        <p:txBody>
          <a:bodyPr anchor="b">
            <a:noAutofit/>
          </a:bodyPr>
          <a:lstStyle>
            <a:lvl1pPr algn="ctr">
              <a:defRPr sz="7200" cap="all" baseline="0">
                <a:solidFill>
                  <a:schemeClr val="tx2"/>
                </a:solidFill>
              </a:defRPr>
            </a:lvl1pPr>
          </a:lstStyle>
          <a:p>
            <a:r>
              <a:rPr lang="es-ES"/>
              <a:t>Haga clic para modificar el estilo de título del patrón</a:t>
            </a:r>
            <a:endParaRPr lang="en-US" dirty="0"/>
          </a:p>
        </p:txBody>
      </p:sp>
      <p:sp>
        <p:nvSpPr>
          <p:cNvPr id="3" name="Subtitle 2"/>
          <p:cNvSpPr>
            <a:spLocks noGrp="1"/>
          </p:cNvSpPr>
          <p:nvPr>
            <p:ph type="subTitle" idx="1"/>
          </p:nvPr>
        </p:nvSpPr>
        <p:spPr>
          <a:xfrm>
            <a:off x="2679906" y="3956279"/>
            <a:ext cx="6831673" cy="1086237"/>
          </a:xfrm>
        </p:spPr>
        <p:txBody>
          <a:bodyPr>
            <a:normAutofit/>
          </a:bodyPr>
          <a:lstStyle>
            <a:lvl1pPr marL="0" indent="0" algn="ctr">
              <a:lnSpc>
                <a:spcPct val="112000"/>
              </a:lnSpc>
              <a:spcBef>
                <a:spcPts val="0"/>
              </a:spcBef>
              <a:spcAft>
                <a:spcPts val="0"/>
              </a:spcAft>
              <a:buNone/>
              <a:defRPr sz="23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endParaRPr lang="en-US" dirty="0"/>
          </a:p>
        </p:txBody>
      </p:sp>
      <p:sp>
        <p:nvSpPr>
          <p:cNvPr id="4" name="Date Placeholder 3"/>
          <p:cNvSpPr>
            <a:spLocks noGrp="1"/>
          </p:cNvSpPr>
          <p:nvPr>
            <p:ph type="dt" sz="half" idx="10"/>
          </p:nvPr>
        </p:nvSpPr>
        <p:spPr>
          <a:xfrm>
            <a:off x="752858" y="6453386"/>
            <a:ext cx="1607944" cy="404614"/>
          </a:xfrm>
        </p:spPr>
        <p:txBody>
          <a:bodyPr/>
          <a:lstStyle>
            <a:lvl1pPr>
              <a:defRPr baseline="0">
                <a:solidFill>
                  <a:schemeClr val="tx2"/>
                </a:solidFill>
              </a:defRPr>
            </a:lvl1pPr>
          </a:lstStyle>
          <a:p>
            <a:fld id="{87DE6118-2437-4B30-8E3C-4D2BE6020583}" type="datetimeFigureOut">
              <a:rPr lang="en-US" dirty="0"/>
              <a:pPr/>
              <a:t>3/5/2025</a:t>
            </a:fld>
            <a:endParaRPr lang="en-US" dirty="0"/>
          </a:p>
        </p:txBody>
      </p:sp>
      <p:sp>
        <p:nvSpPr>
          <p:cNvPr id="5" name="Footer Placeholder 4"/>
          <p:cNvSpPr>
            <a:spLocks noGrp="1"/>
          </p:cNvSpPr>
          <p:nvPr>
            <p:ph type="ftr" sz="quarter" idx="11"/>
          </p:nvPr>
        </p:nvSpPr>
        <p:spPr>
          <a:xfrm>
            <a:off x="2584054" y="6453386"/>
            <a:ext cx="7023377" cy="404614"/>
          </a:xfrm>
        </p:spPr>
        <p:txBody>
          <a:bodyPr/>
          <a:lstStyle>
            <a:lvl1pPr algn="ctr">
              <a:defRPr baseline="0">
                <a:solidFill>
                  <a:schemeClr val="tx2"/>
                </a:solidFill>
              </a:defRPr>
            </a:lvl1pPr>
          </a:lstStyle>
          <a:p>
            <a:endParaRPr lang="en-US" dirty="0"/>
          </a:p>
        </p:txBody>
      </p:sp>
      <p:sp>
        <p:nvSpPr>
          <p:cNvPr id="6" name="Slide Number Placeholder 5"/>
          <p:cNvSpPr>
            <a:spLocks noGrp="1"/>
          </p:cNvSpPr>
          <p:nvPr>
            <p:ph type="sldNum" sz="quarter" idx="12"/>
          </p:nvPr>
        </p:nvSpPr>
        <p:spPr>
          <a:xfrm>
            <a:off x="9830683" y="6453386"/>
            <a:ext cx="1596292" cy="404614"/>
          </a:xfrm>
        </p:spPr>
        <p:txBody>
          <a:bodyPr/>
          <a:lstStyle>
            <a:lvl1pPr>
              <a:defRPr baseline="0">
                <a:solidFill>
                  <a:schemeClr val="tx2"/>
                </a:solidFill>
              </a:defRPr>
            </a:lvl1pPr>
          </a:lstStyle>
          <a:p>
            <a:fld id="{69E57DC2-970A-4B3E-BB1C-7A09969E49DF}" type="slidenum">
              <a:rPr lang="en-US" dirty="0"/>
              <a:pPr/>
              <a:t>‹Nº›</a:t>
            </a:fld>
            <a:endParaRPr lang="en-US" dirty="0"/>
          </a:p>
        </p:txBody>
      </p:sp>
      <p:grpSp>
        <p:nvGrpSpPr>
          <p:cNvPr id="7" name="Group 6"/>
          <p:cNvGrpSpPr/>
          <p:nvPr/>
        </p:nvGrpSpPr>
        <p:grpSpPr>
          <a:xfrm>
            <a:off x="752858" y="744469"/>
            <a:ext cx="10674117" cy="5349671"/>
            <a:chOff x="752858" y="744469"/>
            <a:chExt cx="10674117" cy="5349671"/>
          </a:xfrm>
        </p:grpSpPr>
        <p:sp>
          <p:nvSpPr>
            <p:cNvPr id="11" name="Freeform 6"/>
            <p:cNvSpPr/>
            <p:nvPr/>
          </p:nvSpPr>
          <p:spPr bwMode="auto">
            <a:xfrm>
              <a:off x="8151962" y="1685652"/>
              <a:ext cx="3275013" cy="4408488"/>
            </a:xfrm>
            <a:custGeom>
              <a:avLst/>
              <a:gdLst/>
              <a:ahLst/>
              <a:cxnLst/>
              <a:rect l="l" t="t" r="r" b="b"/>
              <a:pathLst>
                <a:path w="10000" h="10000">
                  <a:moveTo>
                    <a:pt x="8761" y="0"/>
                  </a:moveTo>
                  <a:lnTo>
                    <a:pt x="10000" y="0"/>
                  </a:lnTo>
                  <a:lnTo>
                    <a:pt x="10000" y="10000"/>
                  </a:lnTo>
                  <a:lnTo>
                    <a:pt x="0" y="10000"/>
                  </a:lnTo>
                  <a:lnTo>
                    <a:pt x="0" y="9126"/>
                  </a:lnTo>
                  <a:lnTo>
                    <a:pt x="8761" y="9127"/>
                  </a:lnTo>
                  <a:lnTo>
                    <a:pt x="8761" y="0"/>
                  </a:lnTo>
                  <a:close/>
                </a:path>
              </a:pathLst>
            </a:custGeom>
            <a:solidFill>
              <a:schemeClr val="tx2"/>
            </a:solidFill>
            <a:ln w="0">
              <a:noFill/>
              <a:prstDash val="solid"/>
              <a:round/>
              <a:headEnd/>
              <a:tailEnd/>
            </a:ln>
          </p:spPr>
        </p:sp>
        <p:sp>
          <p:nvSpPr>
            <p:cNvPr id="14" name="Freeform 6"/>
            <p:cNvSpPr/>
            <p:nvPr/>
          </p:nvSpPr>
          <p:spPr bwMode="auto">
            <a:xfrm flipH="1" flipV="1">
              <a:off x="752858" y="744469"/>
              <a:ext cx="3275668" cy="4408488"/>
            </a:xfrm>
            <a:custGeom>
              <a:avLst/>
              <a:gdLst/>
              <a:ahLst/>
              <a:cxnLst/>
              <a:rect l="l" t="t" r="r" b="b"/>
              <a:pathLst>
                <a:path w="10002" h="10000">
                  <a:moveTo>
                    <a:pt x="8763" y="0"/>
                  </a:moveTo>
                  <a:lnTo>
                    <a:pt x="10002" y="0"/>
                  </a:lnTo>
                  <a:lnTo>
                    <a:pt x="10002" y="10000"/>
                  </a:lnTo>
                  <a:lnTo>
                    <a:pt x="2" y="10000"/>
                  </a:lnTo>
                  <a:cubicBezTo>
                    <a:pt x="-2" y="9698"/>
                    <a:pt x="4" y="9427"/>
                    <a:pt x="0" y="9125"/>
                  </a:cubicBezTo>
                  <a:lnTo>
                    <a:pt x="8763" y="9128"/>
                  </a:lnTo>
                  <a:lnTo>
                    <a:pt x="8763" y="0"/>
                  </a:lnTo>
                  <a:close/>
                </a:path>
              </a:pathLst>
            </a:custGeom>
            <a:solidFill>
              <a:schemeClr val="tx2"/>
            </a:solidFill>
            <a:ln w="0">
              <a:noFill/>
              <a:prstDash val="solid"/>
              <a:round/>
              <a:headEnd/>
              <a:tailEnd/>
            </a:ln>
          </p:spPr>
        </p:sp>
      </p:gr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1371600" y="2295525"/>
            <a:ext cx="9601200" cy="3571875"/>
          </a:xfrm>
        </p:spPr>
        <p:txBody>
          <a:bodyPr vert="eaVert"/>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dirty="0"/>
              <a:t>3/5/2025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dirty="0"/>
              <a:t>‹Nº›</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596561" y="624156"/>
            <a:ext cx="1565766" cy="5243244"/>
          </a:xfrm>
        </p:spPr>
        <p:txBody>
          <a:bodyPr vert="eaVert"/>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1371600" y="624156"/>
            <a:ext cx="8179641" cy="5243244"/>
          </a:xfrm>
        </p:spPr>
        <p:txBody>
          <a:bodyPr vert="eaVert"/>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dirty="0"/>
              <a:t>3/5/2025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dirty="0"/>
              <a:t>‹Nº›</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dirty="0"/>
              <a:t>3/5/2025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dirty="0"/>
              <a:t>‹Nº›</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Encabezado de sección">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65025" y="1301360"/>
            <a:ext cx="9612971" cy="2852737"/>
          </a:xfrm>
        </p:spPr>
        <p:txBody>
          <a:bodyPr anchor="b">
            <a:normAutofit/>
          </a:bodyPr>
          <a:lstStyle>
            <a:lvl1pPr algn="r">
              <a:defRPr sz="7200" cap="all" baseline="0">
                <a:solidFill>
                  <a:schemeClr val="tx2"/>
                </a:solidFill>
              </a:defRPr>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765025" y="4216328"/>
            <a:ext cx="9612971" cy="1143324"/>
          </a:xfrm>
        </p:spPr>
        <p:txBody>
          <a:bodyPr/>
          <a:lstStyle>
            <a:lvl1pPr marL="0" indent="0" algn="r">
              <a:lnSpc>
                <a:spcPct val="112000"/>
              </a:lnSpc>
              <a:spcBef>
                <a:spcPts val="0"/>
              </a:spcBef>
              <a:spcAft>
                <a:spcPts val="0"/>
              </a:spcAft>
              <a:buNone/>
              <a:defRPr sz="2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Editar los estilos de texto del patrón</a:t>
            </a:r>
          </a:p>
        </p:txBody>
      </p:sp>
      <p:sp>
        <p:nvSpPr>
          <p:cNvPr id="4" name="Date Placeholder 3"/>
          <p:cNvSpPr>
            <a:spLocks noGrp="1"/>
          </p:cNvSpPr>
          <p:nvPr>
            <p:ph type="dt" sz="half" idx="10"/>
          </p:nvPr>
        </p:nvSpPr>
        <p:spPr>
          <a:xfrm>
            <a:off x="738908" y="6453386"/>
            <a:ext cx="1622409" cy="404614"/>
          </a:xfrm>
        </p:spPr>
        <p:txBody>
          <a:bodyPr/>
          <a:lstStyle>
            <a:lvl1pPr>
              <a:defRPr>
                <a:solidFill>
                  <a:schemeClr val="tx2"/>
                </a:solidFill>
              </a:defRPr>
            </a:lvl1pPr>
          </a:lstStyle>
          <a:p>
            <a:fld id="{87DE6118-2437-4B30-8E3C-4D2BE6020583}" type="datetimeFigureOut">
              <a:rPr lang="en-US" dirty="0"/>
              <a:pPr/>
              <a:t>3/5/2025</a:t>
            </a:fld>
            <a:endParaRPr lang="en-US" dirty="0"/>
          </a:p>
        </p:txBody>
      </p:sp>
      <p:sp>
        <p:nvSpPr>
          <p:cNvPr id="5" name="Footer Placeholder 4"/>
          <p:cNvSpPr>
            <a:spLocks noGrp="1"/>
          </p:cNvSpPr>
          <p:nvPr>
            <p:ph type="ftr" sz="quarter" idx="11"/>
          </p:nvPr>
        </p:nvSpPr>
        <p:spPr>
          <a:xfrm>
            <a:off x="2584312" y="6453386"/>
            <a:ext cx="7023377" cy="404614"/>
          </a:xfrm>
        </p:spPr>
        <p:txBody>
          <a:bodyPr/>
          <a:lstStyle>
            <a:lvl1pPr algn="ctr">
              <a:defRPr>
                <a:solidFill>
                  <a:schemeClr val="tx2"/>
                </a:solidFill>
              </a:defRPr>
            </a:lvl1pPr>
          </a:lstStyle>
          <a:p>
            <a:endParaRPr lang="en-US" dirty="0"/>
          </a:p>
        </p:txBody>
      </p:sp>
      <p:sp>
        <p:nvSpPr>
          <p:cNvPr id="6" name="Slide Number Placeholder 5"/>
          <p:cNvSpPr>
            <a:spLocks noGrp="1"/>
          </p:cNvSpPr>
          <p:nvPr>
            <p:ph type="sldNum" sz="quarter" idx="12"/>
          </p:nvPr>
        </p:nvSpPr>
        <p:spPr>
          <a:xfrm>
            <a:off x="9830683" y="6453386"/>
            <a:ext cx="1596292" cy="404614"/>
          </a:xfrm>
        </p:spPr>
        <p:txBody>
          <a:bodyPr/>
          <a:lstStyle>
            <a:lvl1pPr>
              <a:defRPr>
                <a:solidFill>
                  <a:schemeClr val="tx2"/>
                </a:solidFill>
              </a:defRPr>
            </a:lvl1pPr>
          </a:lstStyle>
          <a:p>
            <a:fld id="{69E57DC2-970A-4B3E-BB1C-7A09969E49DF}" type="slidenum">
              <a:rPr lang="en-US" dirty="0"/>
              <a:pPr/>
              <a:t>‹Nº›</a:t>
            </a:fld>
            <a:endParaRPr lang="en-US" dirty="0"/>
          </a:p>
        </p:txBody>
      </p:sp>
      <p:sp>
        <p:nvSpPr>
          <p:cNvPr id="7" name="Freeform 6" title="Crop Mark"/>
          <p:cNvSpPr/>
          <p:nvPr/>
        </p:nvSpPr>
        <p:spPr bwMode="auto">
          <a:xfrm>
            <a:off x="8151962" y="1685652"/>
            <a:ext cx="3275013" cy="4408488"/>
          </a:xfrm>
          <a:custGeom>
            <a:avLst/>
            <a:gdLst/>
            <a:ahLst/>
            <a:cxnLst/>
            <a:rect l="0" t="0" r="r" b="b"/>
            <a:pathLst>
              <a:path w="4125" h="5554">
                <a:moveTo>
                  <a:pt x="3614" y="0"/>
                </a:moveTo>
                <a:lnTo>
                  <a:pt x="4125" y="0"/>
                </a:lnTo>
                <a:lnTo>
                  <a:pt x="4125" y="5554"/>
                </a:lnTo>
                <a:lnTo>
                  <a:pt x="0" y="5554"/>
                </a:lnTo>
                <a:lnTo>
                  <a:pt x="0" y="5074"/>
                </a:lnTo>
                <a:lnTo>
                  <a:pt x="3614" y="5074"/>
                </a:lnTo>
                <a:lnTo>
                  <a:pt x="3614" y="0"/>
                </a:lnTo>
                <a:close/>
              </a:path>
            </a:pathLst>
          </a:custGeom>
          <a:solidFill>
            <a:schemeClr val="tx2"/>
          </a:solidFill>
          <a:ln w="0">
            <a:noFill/>
            <a:prstDash val="solid"/>
            <a:round/>
            <a:headEnd/>
            <a:tailEnd/>
          </a:ln>
        </p:spPr>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2"/>
                </a:solidFill>
              </a:defRPr>
            </a:lvl1pPr>
          </a:lstStyle>
          <a:p>
            <a:r>
              <a:rPr lang="es-ES"/>
              <a:t>Haga clic para modificar el estilo de título del patrón</a:t>
            </a:r>
            <a:endParaRPr lang="en-US" dirty="0"/>
          </a:p>
        </p:txBody>
      </p:sp>
      <p:sp>
        <p:nvSpPr>
          <p:cNvPr id="3" name="Content Placeholder 2"/>
          <p:cNvSpPr>
            <a:spLocks noGrp="1"/>
          </p:cNvSpPr>
          <p:nvPr>
            <p:ph sz="half" idx="1"/>
          </p:nvPr>
        </p:nvSpPr>
        <p:spPr>
          <a:xfrm>
            <a:off x="1371600" y="2285999"/>
            <a:ext cx="4447786" cy="3581401"/>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Content Placeholder 3"/>
          <p:cNvSpPr>
            <a:spLocks noGrp="1"/>
          </p:cNvSpPr>
          <p:nvPr>
            <p:ph sz="half" idx="2"/>
          </p:nvPr>
        </p:nvSpPr>
        <p:spPr>
          <a:xfrm>
            <a:off x="6525403" y="2285999"/>
            <a:ext cx="4447786" cy="3581401"/>
          </a:xfr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Date Placeholder 4"/>
          <p:cNvSpPr>
            <a:spLocks noGrp="1"/>
          </p:cNvSpPr>
          <p:nvPr>
            <p:ph type="dt" sz="half" idx="10"/>
          </p:nvPr>
        </p:nvSpPr>
        <p:spPr/>
        <p:txBody>
          <a:bodyPr/>
          <a:lstStyle/>
          <a:p>
            <a:fld id="{87DE6118-2437-4B30-8E3C-4D2BE6020583}" type="datetimeFigureOut">
              <a:rPr lang="en-US" dirty="0"/>
              <a:t>3/5/2025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9E57DC2-970A-4B3E-BB1C-7A09969E49DF}" type="slidenum">
              <a:rPr lang="en-US" dirty="0"/>
              <a:t>‹Nº›</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1485900"/>
          </a:xfrm>
        </p:spPr>
        <p:txBody>
          <a:bodyPr/>
          <a:lstStyle>
            <a:lvl1pPr>
              <a:defRPr>
                <a:solidFill>
                  <a:schemeClr val="tx2"/>
                </a:solidFill>
              </a:defRPr>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1371600"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Editar los estilos de texto del patrón</a:t>
            </a:r>
          </a:p>
        </p:txBody>
      </p:sp>
      <p:sp>
        <p:nvSpPr>
          <p:cNvPr id="4" name="Content Placeholder 3"/>
          <p:cNvSpPr>
            <a:spLocks noGrp="1"/>
          </p:cNvSpPr>
          <p:nvPr>
            <p:ph sz="half" idx="2"/>
          </p:nvPr>
        </p:nvSpPr>
        <p:spPr>
          <a:xfrm>
            <a:off x="1371600"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Text Placeholder 4"/>
          <p:cNvSpPr>
            <a:spLocks noGrp="1"/>
          </p:cNvSpPr>
          <p:nvPr>
            <p:ph type="body" sz="quarter" idx="3"/>
          </p:nvPr>
        </p:nvSpPr>
        <p:spPr>
          <a:xfrm>
            <a:off x="6525014"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Editar los estilos de texto del patrón</a:t>
            </a:r>
          </a:p>
        </p:txBody>
      </p:sp>
      <p:sp>
        <p:nvSpPr>
          <p:cNvPr id="6" name="Content Placeholder 5"/>
          <p:cNvSpPr>
            <a:spLocks noGrp="1"/>
          </p:cNvSpPr>
          <p:nvPr>
            <p:ph sz="quarter" idx="4"/>
          </p:nvPr>
        </p:nvSpPr>
        <p:spPr>
          <a:xfrm>
            <a:off x="6525014"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6"/>
          <p:cNvSpPr>
            <a:spLocks noGrp="1"/>
          </p:cNvSpPr>
          <p:nvPr>
            <p:ph type="dt" sz="half" idx="10"/>
          </p:nvPr>
        </p:nvSpPr>
        <p:spPr/>
        <p:txBody>
          <a:bodyPr/>
          <a:lstStyle/>
          <a:p>
            <a:fld id="{87DE6118-2437-4B30-8E3C-4D2BE6020583}" type="datetimeFigureOut">
              <a:rPr lang="en-US" dirty="0"/>
              <a:t>3/5/2025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9E57DC2-970A-4B3E-BB1C-7A09969E49DF}" type="slidenum">
              <a:rPr lang="en-US" dirty="0"/>
              <a:t>‹Nº›</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Date Placeholder 2"/>
          <p:cNvSpPr>
            <a:spLocks noGrp="1"/>
          </p:cNvSpPr>
          <p:nvPr>
            <p:ph type="dt" sz="half" idx="10"/>
          </p:nvPr>
        </p:nvSpPr>
        <p:spPr/>
        <p:txBody>
          <a:bodyPr/>
          <a:lstStyle/>
          <a:p>
            <a:fld id="{87DE6118-2437-4B30-8E3C-4D2BE6020583}" type="datetimeFigureOut">
              <a:rPr lang="en-US" dirty="0"/>
              <a:t>3/5/2025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9E57DC2-970A-4B3E-BB1C-7A09969E49DF}" type="slidenum">
              <a:rPr lang="en-US" dirty="0"/>
              <a:t>‹Nº›</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7DE6118-2437-4B30-8E3C-4D2BE6020583}" type="datetimeFigureOut">
              <a:rPr lang="en-US" dirty="0"/>
              <a:t>3/5/2025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9E57DC2-970A-4B3E-BB1C-7A09969E49DF}" type="slidenum">
              <a:rPr lang="en-US" dirty="0"/>
              <a:t>‹Nº›</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ido con título">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Autofit/>
          </a:bodyPr>
          <a:lstStyle>
            <a:lvl1pPr>
              <a:lnSpc>
                <a:spcPct val="84000"/>
              </a:lnSpc>
              <a:defRPr sz="4800" baseline="0">
                <a:solidFill>
                  <a:schemeClr val="tx2"/>
                </a:solidFill>
              </a:defRPr>
            </a:lvl1pPr>
          </a:lstStyle>
          <a:p>
            <a:r>
              <a:rPr lang="es-ES"/>
              <a:t>Haga clic para modificar el estilo de título del patrón</a:t>
            </a:r>
            <a:endParaRPr lang="en-US" dirty="0"/>
          </a:p>
        </p:txBody>
      </p:sp>
      <p:sp>
        <p:nvSpPr>
          <p:cNvPr id="3" name="Content Placeholder 2"/>
          <p:cNvSpPr>
            <a:spLocks noGrp="1"/>
          </p:cNvSpPr>
          <p:nvPr>
            <p:ph idx="1"/>
          </p:nvPr>
        </p:nvSpPr>
        <p:spPr>
          <a:xfrm>
            <a:off x="6256020" y="685801"/>
            <a:ext cx="5212080" cy="5175250"/>
          </a:xfrm>
        </p:spPr>
        <p:txBody>
          <a:bodyPr/>
          <a:lstStyle>
            <a:lvl1pPr>
              <a:defRPr sz="2000"/>
            </a:lvl1pPr>
            <a:lvl2pPr>
              <a:defRPr sz="2000"/>
            </a:lvl2pPr>
            <a:lvl3pPr>
              <a:defRPr sz="1800"/>
            </a:lvl3pPr>
            <a:lvl4pPr>
              <a:defRPr sz="1800"/>
            </a:lvl4pPr>
            <a:lvl5pPr>
              <a:defRPr sz="1600"/>
            </a:lvl5pPr>
            <a:lvl6pPr>
              <a:defRPr sz="1600"/>
            </a:lvl6pPr>
            <a:lvl7pPr>
              <a:defRPr sz="1600"/>
            </a:lvl7pPr>
            <a:lvl8pPr>
              <a:defRPr sz="1600"/>
            </a:lvl8pPr>
            <a:lvl9pPr>
              <a:defRPr sz="1600"/>
            </a:lvl9p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Text Placeholder 3"/>
          <p:cNvSpPr>
            <a:spLocks noGrp="1"/>
          </p:cNvSpPr>
          <p:nvPr>
            <p:ph type="body" sz="half" idx="2"/>
          </p:nvPr>
        </p:nvSpPr>
        <p:spPr>
          <a:xfrm>
            <a:off x="723900" y="2856344"/>
            <a:ext cx="3855720" cy="3011056"/>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Editar los estilos de texto del patrón</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87DE6118-2437-4B30-8E3C-4D2BE6020583}" type="datetimeFigureOut">
              <a:rPr lang="en-US" dirty="0"/>
              <a:pPr/>
              <a:t>3/5/2025</a:t>
            </a:fld>
            <a:endParaRPr lang="en-US" dirty="0"/>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en-US" dirty="0"/>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69E57DC2-970A-4B3E-BB1C-7A09969E49DF}" type="slidenum">
              <a:rPr lang="en-US" dirty="0"/>
              <a:pPr/>
              <a:t>‹Nº›</a:t>
            </a:fld>
            <a:endParaRPr lang="en-US" dirty="0"/>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rmAutofit/>
          </a:bodyPr>
          <a:lstStyle>
            <a:lvl1pPr>
              <a:lnSpc>
                <a:spcPct val="84000"/>
              </a:lnSpc>
              <a:defRPr sz="4800" baseline="0"/>
            </a:lvl1pPr>
          </a:lstStyle>
          <a:p>
            <a:r>
              <a:rPr lang="es-ES"/>
              <a:t>Haga clic para modificar el estilo de título del patrón</a:t>
            </a:r>
            <a:endParaRPr lang="en-US" dirty="0"/>
          </a:p>
        </p:txBody>
      </p:sp>
      <p:sp>
        <p:nvSpPr>
          <p:cNvPr id="3" name="Picture Placeholder 2"/>
          <p:cNvSpPr>
            <a:spLocks noGrp="1" noChangeAspect="1"/>
          </p:cNvSpPr>
          <p:nvPr>
            <p:ph type="pic" idx="1"/>
          </p:nvPr>
        </p:nvSpPr>
        <p:spPr>
          <a:xfrm>
            <a:off x="5532120" y="0"/>
            <a:ext cx="6659880" cy="6857999"/>
          </a:xfrm>
        </p:spPr>
        <p:txBody>
          <a:bodyPr anchor="t">
            <a:normAutofit/>
          </a:bodyPr>
          <a:lstStyle>
            <a:lvl1pPr marL="0" indent="0">
              <a:buNone/>
              <a:defRPr sz="2000"/>
            </a:lvl1pPr>
            <a:lvl2pPr marL="457200" indent="0">
              <a:buNone/>
              <a:defRPr sz="2000"/>
            </a:lvl2pPr>
            <a:lvl3pPr marL="914400" indent="0">
              <a:buNone/>
              <a:defRPr sz="20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a:t>Haga clic en el icono para agregar una imagen</a:t>
            </a:r>
            <a:endParaRPr lang="en-US" dirty="0"/>
          </a:p>
        </p:txBody>
      </p:sp>
      <p:sp>
        <p:nvSpPr>
          <p:cNvPr id="4" name="Text Placeholder 3"/>
          <p:cNvSpPr>
            <a:spLocks noGrp="1"/>
          </p:cNvSpPr>
          <p:nvPr>
            <p:ph type="body" sz="half" idx="2"/>
          </p:nvPr>
        </p:nvSpPr>
        <p:spPr>
          <a:xfrm>
            <a:off x="723900" y="2855968"/>
            <a:ext cx="3855720" cy="3011432"/>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Editar los estilos de texto del patrón</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87DE6118-2437-4B30-8E3C-4D2BE6020583}" type="datetimeFigureOut">
              <a:rPr lang="en-US" dirty="0"/>
              <a:pPr/>
              <a:t>3/5/2025</a:t>
            </a:fld>
            <a:endParaRPr lang="en-US" dirty="0"/>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en-US" dirty="0"/>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69E57DC2-970A-4B3E-BB1C-7A09969E49DF}" type="slidenum">
              <a:rPr lang="en-US" dirty="0"/>
              <a:pPr/>
              <a:t>‹Nº›</a:t>
            </a:fld>
            <a:endParaRPr lang="en-US" dirty="0"/>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371600" y="685800"/>
            <a:ext cx="9601200" cy="1485900"/>
          </a:xfrm>
          <a:prstGeom prst="rect">
            <a:avLst/>
          </a:prstGeom>
        </p:spPr>
        <p:txBody>
          <a:bodyPr vert="horz" lIns="91440" tIns="45720" rIns="91440" bIns="45720" rtlCol="0" anchor="t">
            <a:normAutofit/>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1371600" y="2286000"/>
            <a:ext cx="9601200" cy="3581400"/>
          </a:xfrm>
          <a:prstGeom prst="rect">
            <a:avLst/>
          </a:prstGeom>
        </p:spPr>
        <p:txBody>
          <a:bodyPr vert="horz" lIns="91440" tIns="45720" rIns="91440" bIns="45720" rtlCol="0">
            <a:normAutofit/>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2"/>
          </p:nvPr>
        </p:nvSpPr>
        <p:spPr>
          <a:xfrm>
            <a:off x="1390650" y="6453386"/>
            <a:ext cx="1204572" cy="404614"/>
          </a:xfrm>
          <a:prstGeom prst="rect">
            <a:avLst/>
          </a:prstGeom>
        </p:spPr>
        <p:txBody>
          <a:bodyPr vert="horz" lIns="91440" tIns="45720" rIns="91440" bIns="45720" rtlCol="0" anchor="ctr"/>
          <a:lstStyle>
            <a:lvl1pPr algn="l">
              <a:defRPr sz="1200" baseline="0">
                <a:solidFill>
                  <a:schemeClr val="tx2"/>
                </a:solidFill>
              </a:defRPr>
            </a:lvl1pPr>
          </a:lstStyle>
          <a:p>
            <a:fld id="{87DE6118-2437-4B30-8E3C-4D2BE6020583}" type="datetimeFigureOut">
              <a:rPr lang="en-US" dirty="0"/>
              <a:pPr/>
              <a:t>3/5/2025</a:t>
            </a:fld>
            <a:endParaRPr lang="en-US" dirty="0"/>
          </a:p>
        </p:txBody>
      </p:sp>
      <p:sp>
        <p:nvSpPr>
          <p:cNvPr id="5" name="Footer Placeholder 4"/>
          <p:cNvSpPr>
            <a:spLocks noGrp="1"/>
          </p:cNvSpPr>
          <p:nvPr>
            <p:ph type="ftr" sz="quarter" idx="3"/>
          </p:nvPr>
        </p:nvSpPr>
        <p:spPr>
          <a:xfrm>
            <a:off x="2893564" y="6453386"/>
            <a:ext cx="6280830" cy="404614"/>
          </a:xfrm>
          <a:prstGeom prst="rect">
            <a:avLst/>
          </a:prstGeom>
        </p:spPr>
        <p:txBody>
          <a:bodyPr vert="horz" lIns="91440" tIns="45720" rIns="91440" bIns="45720" rtlCol="0" anchor="ctr"/>
          <a:lstStyle>
            <a:lvl1pPr algn="l">
              <a:defRPr sz="1200" baseline="0">
                <a:solidFill>
                  <a:schemeClr val="tx2"/>
                </a:solidFill>
              </a:defRPr>
            </a:lvl1pPr>
          </a:lstStyle>
          <a:p>
            <a:endParaRPr lang="en-US" dirty="0"/>
          </a:p>
        </p:txBody>
      </p:sp>
      <p:sp>
        <p:nvSpPr>
          <p:cNvPr id="6" name="Slide Number Placeholder 5"/>
          <p:cNvSpPr>
            <a:spLocks noGrp="1"/>
          </p:cNvSpPr>
          <p:nvPr>
            <p:ph type="sldNum" sz="quarter" idx="4"/>
          </p:nvPr>
        </p:nvSpPr>
        <p:spPr>
          <a:xfrm>
            <a:off x="9472736" y="6453386"/>
            <a:ext cx="1596292" cy="404614"/>
          </a:xfrm>
          <a:prstGeom prst="rect">
            <a:avLst/>
          </a:prstGeom>
        </p:spPr>
        <p:txBody>
          <a:bodyPr vert="horz" lIns="91440" tIns="45720" rIns="91440" bIns="45720" rtlCol="0" anchor="ctr"/>
          <a:lstStyle>
            <a:lvl1pPr algn="r">
              <a:defRPr sz="1200" baseline="0">
                <a:solidFill>
                  <a:schemeClr val="tx2"/>
                </a:solidFill>
              </a:defRPr>
            </a:lvl1pPr>
          </a:lstStyle>
          <a:p>
            <a:fld id="{69E57DC2-970A-4B3E-BB1C-7A09969E49DF}" type="slidenum">
              <a:rPr lang="en-US" dirty="0"/>
              <a:pPr/>
              <a:t>‹Nº›</a:t>
            </a:fld>
            <a:endParaRPr lang="en-US" dirty="0"/>
          </a:p>
        </p:txBody>
      </p:sp>
      <p:sp>
        <p:nvSpPr>
          <p:cNvPr id="9" name="Rectangle 8" title="Side bar"/>
          <p:cNvSpPr/>
          <p:nvPr/>
        </p:nvSpPr>
        <p:spPr>
          <a:xfrm>
            <a:off x="478095"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89000"/>
        </a:lnSpc>
        <a:spcBef>
          <a:spcPct val="0"/>
        </a:spcBef>
        <a:buNone/>
        <a:defRPr sz="4400" kern="1200" baseline="0">
          <a:solidFill>
            <a:schemeClr val="tx2"/>
          </a:solidFill>
          <a:latin typeface="+mj-lt"/>
          <a:ea typeface="+mj-ea"/>
          <a:cs typeface="+mj-cs"/>
        </a:defRPr>
      </a:lvl1pPr>
    </p:titleStyle>
    <p:bodyStyle>
      <a:lvl1pPr marL="384048" indent="-384048" algn="l" defTabSz="914400" rtl="0" eaLnBrk="1" latinLnBrk="0" hangingPunct="1">
        <a:lnSpc>
          <a:spcPct val="94000"/>
        </a:lnSpc>
        <a:spcBef>
          <a:spcPts val="1000"/>
        </a:spcBef>
        <a:spcAft>
          <a:spcPts val="200"/>
        </a:spcAft>
        <a:buFont typeface="Franklin Gothic Book" panose="020B0503020102020204" pitchFamily="34" charset="0"/>
        <a:buChar char="■"/>
        <a:defRPr sz="2000" kern="1200" baseline="0">
          <a:solidFill>
            <a:schemeClr val="tx2"/>
          </a:solidFill>
          <a:latin typeface="+mn-lt"/>
          <a:ea typeface="+mn-ea"/>
          <a:cs typeface="+mn-cs"/>
        </a:defRPr>
      </a:lvl1pPr>
      <a:lvl2pPr marL="914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2000" i="1" kern="1200" baseline="0">
          <a:solidFill>
            <a:schemeClr val="tx2"/>
          </a:solidFill>
          <a:latin typeface="+mn-lt"/>
          <a:ea typeface="+mn-ea"/>
          <a:cs typeface="+mn-cs"/>
        </a:defRPr>
      </a:lvl2pPr>
      <a:lvl3pPr marL="1371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kern="1200" baseline="0">
          <a:solidFill>
            <a:schemeClr val="tx2"/>
          </a:solidFill>
          <a:latin typeface="+mn-lt"/>
          <a:ea typeface="+mn-ea"/>
          <a:cs typeface="+mn-cs"/>
        </a:defRPr>
      </a:lvl3pPr>
      <a:lvl4pPr marL="1828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i="1" kern="1200" baseline="0">
          <a:solidFill>
            <a:schemeClr val="tx2"/>
          </a:solidFill>
          <a:latin typeface="+mn-lt"/>
          <a:ea typeface="+mn-ea"/>
          <a:cs typeface="+mn-cs"/>
        </a:defRPr>
      </a:lvl4pPr>
      <a:lvl5pPr marL="22860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kern="1200" baseline="0">
          <a:solidFill>
            <a:schemeClr val="tx2"/>
          </a:solidFill>
          <a:latin typeface="+mn-lt"/>
          <a:ea typeface="+mn-ea"/>
          <a:cs typeface="+mn-cs"/>
        </a:defRPr>
      </a:lvl5pPr>
      <a:lvl6pPr marL="27432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i="1" kern="1200" baseline="0">
          <a:solidFill>
            <a:schemeClr val="tx2"/>
          </a:solidFill>
          <a:latin typeface="+mn-lt"/>
          <a:ea typeface="+mn-ea"/>
          <a:cs typeface="+mn-cs"/>
        </a:defRPr>
      </a:lvl6pPr>
      <a:lvl7pPr marL="3200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7pPr>
      <a:lvl8pPr marL="3657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i="1" kern="1200" baseline="0">
          <a:solidFill>
            <a:schemeClr val="tx2"/>
          </a:solidFill>
          <a:latin typeface="+mn-lt"/>
          <a:ea typeface="+mn-ea"/>
          <a:cs typeface="+mn-cs"/>
        </a:defRPr>
      </a:lvl8pPr>
      <a:lvl9pPr marL="4114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3" orient="horz" pos="1368">
          <p15:clr>
            <a:srgbClr val="F26B43"/>
          </p15:clr>
        </p15:guide>
        <p15:guide id="4" orient="horz" pos="1440">
          <p15:clr>
            <a:srgbClr val="F26B43"/>
          </p15:clr>
        </p15:guide>
        <p15:guide id="6" orient="horz" pos="3696">
          <p15:clr>
            <a:srgbClr val="F26B43"/>
          </p15:clr>
        </p15:guide>
        <p15:guide id="7" orient="horz" pos="432">
          <p15:clr>
            <a:srgbClr val="F26B43"/>
          </p15:clr>
        </p15:guide>
        <p15:guide id="8" orient="horz" pos="1512">
          <p15:clr>
            <a:srgbClr val="F26B43"/>
          </p15:clr>
        </p15:guide>
        <p15:guide id="9" pos="6912">
          <p15:clr>
            <a:srgbClr val="F26B43"/>
          </p15:clr>
        </p15:guide>
        <p15:guide id="10" pos="936">
          <p15:clr>
            <a:srgbClr val="F26B43"/>
          </p15:clr>
        </p15:guide>
        <p15:guide id="11" pos="864">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Imagen 8">
            <a:extLst>
              <a:ext uri="{FF2B5EF4-FFF2-40B4-BE49-F238E27FC236}">
                <a16:creationId xmlns:a16="http://schemas.microsoft.com/office/drawing/2014/main" id="{6B68B3F3-71D4-4059-A9FB-343B1BA606B8}"/>
              </a:ext>
            </a:extLst>
          </p:cNvPr>
          <p:cNvPicPr>
            <a:picLocks noChangeAspect="1"/>
          </p:cNvPicPr>
          <p:nvPr/>
        </p:nvPicPr>
        <p:blipFill>
          <a:blip r:embed="rId3"/>
          <a:stretch>
            <a:fillRect/>
          </a:stretch>
        </p:blipFill>
        <p:spPr>
          <a:xfrm>
            <a:off x="2255520" y="1148080"/>
            <a:ext cx="8006080" cy="4582160"/>
          </a:xfrm>
          <a:prstGeom prst="rect">
            <a:avLst/>
          </a:prstGeom>
        </p:spPr>
      </p:pic>
      <p:sp>
        <p:nvSpPr>
          <p:cNvPr id="3" name="CuadroTexto 2">
            <a:extLst>
              <a:ext uri="{FF2B5EF4-FFF2-40B4-BE49-F238E27FC236}">
                <a16:creationId xmlns:a16="http://schemas.microsoft.com/office/drawing/2014/main" id="{DA3BA608-5FEE-498D-9C42-B6B8867ACB66}"/>
              </a:ext>
            </a:extLst>
          </p:cNvPr>
          <p:cNvSpPr txBox="1"/>
          <p:nvPr/>
        </p:nvSpPr>
        <p:spPr>
          <a:xfrm>
            <a:off x="3281680" y="4886960"/>
            <a:ext cx="5811520" cy="830997"/>
          </a:xfrm>
          <a:prstGeom prst="rect">
            <a:avLst/>
          </a:prstGeom>
          <a:noFill/>
        </p:spPr>
        <p:txBody>
          <a:bodyPr wrap="square" rtlCol="0">
            <a:spAutoFit/>
          </a:bodyPr>
          <a:lstStyle/>
          <a:p>
            <a:pPr algn="ctr"/>
            <a:r>
              <a:rPr lang="es-ES" sz="4800" b="1" dirty="0">
                <a:solidFill>
                  <a:schemeClr val="accent6">
                    <a:lumMod val="50000"/>
                  </a:schemeClr>
                </a:solidFill>
              </a:rPr>
              <a:t>Mujer y sociedad</a:t>
            </a:r>
            <a:endParaRPr lang="es-PE" sz="4800" b="1" dirty="0">
              <a:solidFill>
                <a:schemeClr val="accent6">
                  <a:lumMod val="50000"/>
                </a:schemeClr>
              </a:solidFill>
            </a:endParaRPr>
          </a:p>
        </p:txBody>
      </p:sp>
    </p:spTree>
    <p:extLst>
      <p:ext uri="{BB962C8B-B14F-4D97-AF65-F5344CB8AC3E}">
        <p14:creationId xmlns:p14="http://schemas.microsoft.com/office/powerpoint/2010/main" val="377451359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1F744477-04B3-4560-96CE-654F16859E4D}"/>
              </a:ext>
            </a:extLst>
          </p:cNvPr>
          <p:cNvSpPr>
            <a:spLocks noGrp="1"/>
          </p:cNvSpPr>
          <p:nvPr>
            <p:ph idx="1"/>
          </p:nvPr>
        </p:nvSpPr>
        <p:spPr>
          <a:xfrm>
            <a:off x="1371600" y="406400"/>
            <a:ext cx="10342880" cy="5974080"/>
          </a:xfrm>
        </p:spPr>
        <p:txBody>
          <a:bodyPr/>
          <a:lstStyle/>
          <a:p>
            <a:pPr marL="0" indent="0">
              <a:buNone/>
            </a:pPr>
            <a:endParaRPr lang="es-ES" sz="1000" dirty="0"/>
          </a:p>
          <a:p>
            <a:pPr marL="0" indent="0" algn="just">
              <a:buNone/>
            </a:pPr>
            <a:r>
              <a:rPr lang="es-ES" sz="3600" dirty="0"/>
              <a:t>P</a:t>
            </a:r>
            <a:r>
              <a:rPr lang="es-PE" sz="3600" dirty="0"/>
              <a:t>ero no están en la plaza pública como consecuencia de una decisión de la iglesia a la que pertenecen y, menos aún, como señal de compromiso con los asuntos públicos de las iglesias de las que son miembros.</a:t>
            </a:r>
          </a:p>
          <a:p>
            <a:pPr marL="0" indent="0" algn="just">
              <a:buNone/>
            </a:pPr>
            <a:r>
              <a:rPr lang="es-ES" sz="3600" dirty="0"/>
              <a:t>Están</a:t>
            </a:r>
            <a:r>
              <a:rPr lang="es-PE" sz="3600" dirty="0"/>
              <a:t> en la plaza pública porque creen que el Evangelio es una verdad pública que tiene que proclamarse y vivirse en todas las dimensiones y encrucijadas del peregrinaje humano.</a:t>
            </a:r>
          </a:p>
        </p:txBody>
      </p:sp>
    </p:spTree>
    <p:extLst>
      <p:ext uri="{BB962C8B-B14F-4D97-AF65-F5344CB8AC3E}">
        <p14:creationId xmlns:p14="http://schemas.microsoft.com/office/powerpoint/2010/main" val="226012961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99E38708-A3F8-4C95-8EFA-5EA4A9F7554B}"/>
              </a:ext>
            </a:extLst>
          </p:cNvPr>
          <p:cNvSpPr>
            <a:spLocks noGrp="1"/>
          </p:cNvSpPr>
          <p:nvPr>
            <p:ph idx="1"/>
          </p:nvPr>
        </p:nvSpPr>
        <p:spPr>
          <a:xfrm>
            <a:off x="1371600" y="447040"/>
            <a:ext cx="10383520" cy="5963920"/>
          </a:xfrm>
        </p:spPr>
        <p:txBody>
          <a:bodyPr/>
          <a:lstStyle/>
          <a:p>
            <a:pPr marL="0" indent="0">
              <a:buNone/>
            </a:pPr>
            <a:endParaRPr lang="es-ES" sz="1000" dirty="0"/>
          </a:p>
          <a:p>
            <a:pPr marL="0" indent="0" algn="just">
              <a:buNone/>
            </a:pPr>
            <a:r>
              <a:rPr lang="es-ES" sz="3600" dirty="0"/>
              <a:t>¿</a:t>
            </a:r>
            <a:r>
              <a:rPr lang="es-PE" sz="3600" dirty="0"/>
              <a:t>Qué tienen en común estas tres mujeres? Que cualquiera sea su vínculo religioso, lo tengan o no, ejercen libremente su ciudadanía y actúan según su libertad de conciencia.</a:t>
            </a:r>
          </a:p>
          <a:p>
            <a:pPr marL="0" indent="0" algn="just">
              <a:buNone/>
            </a:pPr>
            <a:r>
              <a:rPr lang="es-ES" sz="3600" dirty="0"/>
              <a:t>Esta</a:t>
            </a:r>
            <a:r>
              <a:rPr lang="es-PE" sz="3600" dirty="0"/>
              <a:t> conducta ciudadana, además de ser posible en democracia, sugiere que las mujeres también ejercen su plena ciudadanía y que contribuyen a la construcción de un país de iguales, de todos y para todos.</a:t>
            </a:r>
          </a:p>
          <a:p>
            <a:endParaRPr lang="es-PE" dirty="0"/>
          </a:p>
        </p:txBody>
      </p:sp>
    </p:spTree>
    <p:extLst>
      <p:ext uri="{BB962C8B-B14F-4D97-AF65-F5344CB8AC3E}">
        <p14:creationId xmlns:p14="http://schemas.microsoft.com/office/powerpoint/2010/main" val="243514348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E0D886AB-2C27-4BDB-A8B5-B61EB48A23A2}"/>
              </a:ext>
            </a:extLst>
          </p:cNvPr>
          <p:cNvSpPr>
            <a:spLocks noGrp="1"/>
          </p:cNvSpPr>
          <p:nvPr>
            <p:ph idx="1"/>
          </p:nvPr>
        </p:nvSpPr>
        <p:spPr>
          <a:xfrm>
            <a:off x="1371600" y="406400"/>
            <a:ext cx="10332720" cy="5974080"/>
          </a:xfrm>
        </p:spPr>
        <p:txBody>
          <a:bodyPr/>
          <a:lstStyle/>
          <a:p>
            <a:pPr marL="0" indent="0" algn="just">
              <a:buNone/>
            </a:pPr>
            <a:endParaRPr lang="es-ES" sz="1000" dirty="0"/>
          </a:p>
          <a:p>
            <a:pPr marL="0" indent="0" algn="just">
              <a:buNone/>
            </a:pPr>
            <a:r>
              <a:rPr lang="es-ES" sz="3600" dirty="0"/>
              <a:t>E</a:t>
            </a:r>
            <a:r>
              <a:rPr lang="es-PE" sz="3600" dirty="0"/>
              <a:t>s importante resaltar también que, sea una creyente presbiteriana o una pastora pentecostal, ellas están modelando nuevas formas de vivir la fe cristiana en espacios en los cuales, con frecuencia, hubo ausencia de creyentes cuya comprensión del reino de Dios no se reducía a lo religioso o al templo. </a:t>
            </a:r>
            <a:r>
              <a:rPr lang="es-ES" sz="3600" dirty="0"/>
              <a:t>Estas</a:t>
            </a:r>
            <a:r>
              <a:rPr lang="es-PE" sz="3600" dirty="0"/>
              <a:t> mujeres, por tanto, están llevando el púlpito a las calles y están afirmando que el templo no es el único lugar para encontrarse con Dios.</a:t>
            </a:r>
          </a:p>
        </p:txBody>
      </p:sp>
    </p:spTree>
    <p:extLst>
      <p:ext uri="{BB962C8B-B14F-4D97-AF65-F5344CB8AC3E}">
        <p14:creationId xmlns:p14="http://schemas.microsoft.com/office/powerpoint/2010/main" val="364750809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4E75B9F5-6DEC-4748-85DC-A404ECE599AA}"/>
              </a:ext>
            </a:extLst>
          </p:cNvPr>
          <p:cNvSpPr>
            <a:spLocks noGrp="1"/>
          </p:cNvSpPr>
          <p:nvPr>
            <p:ph idx="1"/>
          </p:nvPr>
        </p:nvSpPr>
        <p:spPr>
          <a:xfrm>
            <a:off x="1371600" y="467360"/>
            <a:ext cx="10322560" cy="5882640"/>
          </a:xfrm>
        </p:spPr>
        <p:txBody>
          <a:bodyPr/>
          <a:lstStyle/>
          <a:p>
            <a:pPr marL="0" indent="0">
              <a:buNone/>
            </a:pPr>
            <a:endParaRPr lang="es-ES" sz="1000" dirty="0"/>
          </a:p>
          <a:p>
            <a:pPr marL="0" indent="0" algn="just">
              <a:buNone/>
            </a:pPr>
            <a:r>
              <a:rPr lang="es-ES" sz="3600" dirty="0"/>
              <a:t>Estas</a:t>
            </a:r>
            <a:r>
              <a:rPr lang="es-PE" sz="3600" dirty="0"/>
              <a:t> mujeres, con sus acciones, afirman entonces que el Evangelio es una verdad pública que tiene que ser expuesto en la plaza pública, no solo mediante palabras o discursos, sino a través del pleno ejercicio de la ciudadanía.</a:t>
            </a:r>
          </a:p>
          <a:p>
            <a:pPr marL="0" indent="0" algn="just">
              <a:buNone/>
            </a:pPr>
            <a:r>
              <a:rPr lang="es-ES" sz="3600" dirty="0"/>
              <a:t>D</a:t>
            </a:r>
            <a:r>
              <a:rPr lang="es-PE" sz="3600" dirty="0"/>
              <a:t>e esa manera, se construyen formas alternativas de testimonio público de los creyentes, lejos de las tradicionales acciones de evangelización a las que estamos acostumbrados.</a:t>
            </a:r>
          </a:p>
        </p:txBody>
      </p:sp>
    </p:spTree>
    <p:extLst>
      <p:ext uri="{BB962C8B-B14F-4D97-AF65-F5344CB8AC3E}">
        <p14:creationId xmlns:p14="http://schemas.microsoft.com/office/powerpoint/2010/main" val="193954271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4649F63C-7F01-413E-9EFA-0598AB0307CE}"/>
              </a:ext>
            </a:extLst>
          </p:cNvPr>
          <p:cNvSpPr>
            <a:spLocks noGrp="1"/>
          </p:cNvSpPr>
          <p:nvPr>
            <p:ph idx="1"/>
          </p:nvPr>
        </p:nvSpPr>
        <p:spPr>
          <a:xfrm>
            <a:off x="1371600" y="396240"/>
            <a:ext cx="10342880" cy="6014720"/>
          </a:xfrm>
        </p:spPr>
        <p:txBody>
          <a:bodyPr/>
          <a:lstStyle/>
          <a:p>
            <a:pPr marL="0" indent="0">
              <a:buNone/>
            </a:pPr>
            <a:endParaRPr lang="es-ES" sz="1000" dirty="0"/>
          </a:p>
          <a:p>
            <a:pPr marL="0" indent="0" algn="just">
              <a:buNone/>
            </a:pPr>
            <a:r>
              <a:rPr lang="es-ES" sz="3800" dirty="0"/>
              <a:t>Una</a:t>
            </a:r>
            <a:r>
              <a:rPr lang="es-PE" sz="3800" dirty="0"/>
              <a:t> forma concreta de acompañar este proceso de inserción de los creyentes en la plaza pública y, de esa manera, afirmar que se trata de una forma legítima, aunque “no tradicional”, de testimonio cristiano, es reflexionando sobre nuestra comprensión del reino de Dios o del reinado de Dios, así como en las consecuencias prácticas de esa comprensión.</a:t>
            </a:r>
          </a:p>
        </p:txBody>
      </p:sp>
    </p:spTree>
    <p:extLst>
      <p:ext uri="{BB962C8B-B14F-4D97-AF65-F5344CB8AC3E}">
        <p14:creationId xmlns:p14="http://schemas.microsoft.com/office/powerpoint/2010/main" val="348037168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43851E20-A502-4449-A07B-4B6B51C3C6DB}"/>
              </a:ext>
            </a:extLst>
          </p:cNvPr>
          <p:cNvSpPr>
            <a:spLocks noGrp="1"/>
          </p:cNvSpPr>
          <p:nvPr>
            <p:ph idx="1"/>
          </p:nvPr>
        </p:nvSpPr>
        <p:spPr>
          <a:xfrm>
            <a:off x="1371600" y="457200"/>
            <a:ext cx="10403840" cy="5913120"/>
          </a:xfrm>
        </p:spPr>
        <p:txBody>
          <a:bodyPr/>
          <a:lstStyle/>
          <a:p>
            <a:pPr marL="0" indent="0">
              <a:buNone/>
            </a:pPr>
            <a:endParaRPr lang="es-ES" sz="1000" dirty="0"/>
          </a:p>
          <a:p>
            <a:pPr marL="0" indent="0" algn="just">
              <a:buNone/>
            </a:pPr>
            <a:r>
              <a:rPr lang="es-ES" sz="4000" dirty="0"/>
              <a:t>Afirmar que somos </a:t>
            </a:r>
            <a:r>
              <a:rPr lang="es-ES" sz="4000" dirty="0">
                <a:solidFill>
                  <a:schemeClr val="accent6">
                    <a:lumMod val="50000"/>
                  </a:schemeClr>
                </a:solidFill>
              </a:rPr>
              <a:t>Ciudadanos del Reino de Dios, </a:t>
            </a:r>
            <a:r>
              <a:rPr lang="es-ES" sz="4000" dirty="0">
                <a:solidFill>
                  <a:schemeClr val="tx1"/>
                </a:solidFill>
              </a:rPr>
              <a:t>particularmente </a:t>
            </a:r>
            <a:r>
              <a:rPr lang="es-ES" sz="4000" dirty="0">
                <a:solidFill>
                  <a:schemeClr val="accent6">
                    <a:lumMod val="50000"/>
                  </a:schemeClr>
                </a:solidFill>
              </a:rPr>
              <a:t>hoy</a:t>
            </a:r>
            <a:r>
              <a:rPr lang="es-ES" sz="4000" dirty="0">
                <a:solidFill>
                  <a:schemeClr val="tx1"/>
                </a:solidFill>
              </a:rPr>
              <a:t>, en la América Latina y el Caribe “ardiente de estos días”, </a:t>
            </a:r>
            <a:r>
              <a:rPr lang="es-ES" sz="4000" dirty="0"/>
              <a:t>plantea un asunto nada fácil de resolver, sobre todo, si se tiene cuenta las dos veredas –que no hacen justicia a la buena noticia del reinado de Dios- en las que caminan los cristianos de América Latina y el Caribe.</a:t>
            </a:r>
          </a:p>
        </p:txBody>
      </p:sp>
    </p:spTree>
    <p:extLst>
      <p:ext uri="{BB962C8B-B14F-4D97-AF65-F5344CB8AC3E}">
        <p14:creationId xmlns:p14="http://schemas.microsoft.com/office/powerpoint/2010/main" val="148036251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A9F6426F-448C-46C4-83E8-5A03865878EA}"/>
              </a:ext>
            </a:extLst>
          </p:cNvPr>
          <p:cNvSpPr>
            <a:spLocks noGrp="1"/>
          </p:cNvSpPr>
          <p:nvPr>
            <p:ph idx="1"/>
          </p:nvPr>
        </p:nvSpPr>
        <p:spPr>
          <a:xfrm>
            <a:off x="1371600" y="416560"/>
            <a:ext cx="10383520" cy="5984240"/>
          </a:xfrm>
        </p:spPr>
        <p:txBody>
          <a:bodyPr/>
          <a:lstStyle/>
          <a:p>
            <a:pPr marL="0" indent="0">
              <a:buNone/>
            </a:pPr>
            <a:endParaRPr lang="es-ES" sz="1000" b="1" dirty="0"/>
          </a:p>
          <a:p>
            <a:pPr marL="0" indent="0" algn="just">
              <a:buNone/>
            </a:pPr>
            <a:r>
              <a:rPr lang="es-ES" sz="3600" dirty="0"/>
              <a:t>Están, por un lado, los que enfatizan la “ciudadanía celestial”, con su correspondiente indiferencia, sospecha y relajo social y político ante los asuntos públicos. </a:t>
            </a:r>
          </a:p>
          <a:p>
            <a:pPr marL="0" indent="0" algn="just">
              <a:buNone/>
            </a:pPr>
            <a:r>
              <a:rPr lang="es-ES" sz="3600" dirty="0"/>
              <a:t>La democracia para ese sector solo existe cuando están en peligro asuntos como la libertad de conciencia y de religión o cuando, según ellos, se atenta contra los principios sobre los que asienta la “sociedad cristiana”. </a:t>
            </a:r>
            <a:endParaRPr lang="es-PE" sz="3600" dirty="0"/>
          </a:p>
          <a:p>
            <a:endParaRPr lang="es-PE" dirty="0"/>
          </a:p>
        </p:txBody>
      </p:sp>
    </p:spTree>
    <p:extLst>
      <p:ext uri="{BB962C8B-B14F-4D97-AF65-F5344CB8AC3E}">
        <p14:creationId xmlns:p14="http://schemas.microsoft.com/office/powerpoint/2010/main" val="386790651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2BF17B0B-6CEE-4AF0-9489-C00732D3AF21}"/>
              </a:ext>
            </a:extLst>
          </p:cNvPr>
          <p:cNvSpPr>
            <a:spLocks noGrp="1"/>
          </p:cNvSpPr>
          <p:nvPr>
            <p:ph idx="1"/>
          </p:nvPr>
        </p:nvSpPr>
        <p:spPr>
          <a:xfrm>
            <a:off x="1371600" y="457200"/>
            <a:ext cx="10353040" cy="5923280"/>
          </a:xfrm>
        </p:spPr>
        <p:txBody>
          <a:bodyPr/>
          <a:lstStyle/>
          <a:p>
            <a:pPr marL="0" indent="0">
              <a:buNone/>
            </a:pPr>
            <a:endParaRPr lang="es-ES" sz="1000" dirty="0"/>
          </a:p>
          <a:p>
            <a:pPr marL="0" indent="0" algn="just">
              <a:buNone/>
            </a:pPr>
            <a:r>
              <a:rPr lang="es-ES" sz="3400" dirty="0"/>
              <a:t>Tienen</a:t>
            </a:r>
            <a:r>
              <a:rPr lang="es-PE" sz="3400" dirty="0"/>
              <a:t> poco interés en la defensa de la vida humana en todas sus dimensiones. Les interesa el derecho del concebido pero poco los derechos de los niños nacidos y que se encuentran en situación de vulnerabilidad. </a:t>
            </a:r>
          </a:p>
          <a:p>
            <a:pPr marL="0" indent="0" algn="just">
              <a:buNone/>
            </a:pPr>
            <a:r>
              <a:rPr lang="es-PE" sz="3400" dirty="0"/>
              <a:t>Afirman defender a la familia según el “diseño” divino, sin embargo, poco les importa que las familias tengan acceso a un trabajo y salarios justos. Limitan, además, la ciudadanía al voto en las elecciones políticas periódicas.</a:t>
            </a:r>
          </a:p>
        </p:txBody>
      </p:sp>
    </p:spTree>
    <p:extLst>
      <p:ext uri="{BB962C8B-B14F-4D97-AF65-F5344CB8AC3E}">
        <p14:creationId xmlns:p14="http://schemas.microsoft.com/office/powerpoint/2010/main" val="426070465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19C84BC4-F2DA-4F91-9BBB-E1C74DF4EEFC}"/>
              </a:ext>
            </a:extLst>
          </p:cNvPr>
          <p:cNvSpPr>
            <a:spLocks noGrp="1"/>
          </p:cNvSpPr>
          <p:nvPr>
            <p:ph idx="1"/>
          </p:nvPr>
        </p:nvSpPr>
        <p:spPr>
          <a:xfrm>
            <a:off x="1351280" y="406400"/>
            <a:ext cx="10393680" cy="5913120"/>
          </a:xfrm>
        </p:spPr>
        <p:txBody>
          <a:bodyPr>
            <a:normAutofit/>
          </a:bodyPr>
          <a:lstStyle/>
          <a:p>
            <a:pPr marL="0" indent="0">
              <a:buNone/>
            </a:pPr>
            <a:endParaRPr lang="es-ES" sz="1000" dirty="0"/>
          </a:p>
          <a:p>
            <a:pPr marL="0" indent="0" algn="just">
              <a:buNone/>
            </a:pPr>
            <a:r>
              <a:rPr lang="es-ES" sz="3600" dirty="0"/>
              <a:t>Están</a:t>
            </a:r>
            <a:r>
              <a:rPr lang="es-PE" sz="3600" dirty="0"/>
              <a:t>, por otro lado, los que enfatizan la “ciudadanía terrenal”, dejando a un lado toda preocupación por la redención integral de las personas y sociedades. </a:t>
            </a:r>
          </a:p>
          <a:p>
            <a:pPr marL="0" indent="0" algn="just">
              <a:buNone/>
            </a:pPr>
            <a:r>
              <a:rPr lang="es-PE" sz="3600" dirty="0"/>
              <a:t>Los cristianos que siguen esta vereda, participan abiertamente en los movimientos sociales y políticos, no siempre reconociendo públicamente su identidad religiosa o negándola para no tener “problemas” en el acceso al liderazgo o en la cuota de poder.</a:t>
            </a:r>
          </a:p>
        </p:txBody>
      </p:sp>
    </p:spTree>
    <p:extLst>
      <p:ext uri="{BB962C8B-B14F-4D97-AF65-F5344CB8AC3E}">
        <p14:creationId xmlns:p14="http://schemas.microsoft.com/office/powerpoint/2010/main" val="93616551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AF850295-EA24-41DD-BCA5-3E0ECDAEC026}"/>
              </a:ext>
            </a:extLst>
          </p:cNvPr>
          <p:cNvSpPr>
            <a:spLocks noGrp="1"/>
          </p:cNvSpPr>
          <p:nvPr>
            <p:ph idx="1"/>
          </p:nvPr>
        </p:nvSpPr>
        <p:spPr>
          <a:xfrm>
            <a:off x="1371600" y="508000"/>
            <a:ext cx="10373360" cy="5882640"/>
          </a:xfrm>
        </p:spPr>
        <p:txBody>
          <a:bodyPr/>
          <a:lstStyle/>
          <a:p>
            <a:pPr marL="0" indent="0">
              <a:buNone/>
            </a:pPr>
            <a:endParaRPr lang="es-ES" sz="1000" dirty="0"/>
          </a:p>
          <a:p>
            <a:pPr marL="0" indent="0" algn="just">
              <a:buNone/>
            </a:pPr>
            <a:r>
              <a:rPr lang="es-ES" sz="3600" dirty="0"/>
              <a:t>Quizá</a:t>
            </a:r>
            <a:r>
              <a:rPr lang="es-PE" sz="3600" dirty="0"/>
              <a:t>, me parece, la experiencia de este sector de cristianos sea consecuencia de la falta de diálogo abierto en las iglesias sobre los asuntos públicos y la incapacidad de escuchar a quienes piensan distinto a la voz “oficial” o la creencia tradicional sobre temas polémicos, debatibles y opinables como, por ejemplo, la situación de la mujer o las causas de la pobreza y de la injusticia. </a:t>
            </a:r>
          </a:p>
        </p:txBody>
      </p:sp>
    </p:spTree>
    <p:extLst>
      <p:ext uri="{BB962C8B-B14F-4D97-AF65-F5344CB8AC3E}">
        <p14:creationId xmlns:p14="http://schemas.microsoft.com/office/powerpoint/2010/main" val="423437615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FCC79866-8BED-4222-864B-B77CBC1AF7A4}"/>
              </a:ext>
            </a:extLst>
          </p:cNvPr>
          <p:cNvSpPr>
            <a:spLocks noGrp="1"/>
          </p:cNvSpPr>
          <p:nvPr>
            <p:ph idx="1"/>
          </p:nvPr>
        </p:nvSpPr>
        <p:spPr>
          <a:xfrm>
            <a:off x="1371600" y="416560"/>
            <a:ext cx="10424160" cy="5953760"/>
          </a:xfrm>
        </p:spPr>
        <p:txBody>
          <a:bodyPr/>
          <a:lstStyle/>
          <a:p>
            <a:pPr marL="0" indent="0">
              <a:buNone/>
            </a:pPr>
            <a:endParaRPr lang="es-ES" sz="1000" dirty="0"/>
          </a:p>
          <a:p>
            <a:pPr marL="0" indent="0" algn="just">
              <a:buNone/>
            </a:pPr>
            <a:r>
              <a:rPr lang="es-ES" sz="3600" dirty="0"/>
              <a:t>Las mujeres, todas las mujeres, creyentes y no creyentes, son imagen de Dios y, por lo tanto, plenamente humanas. </a:t>
            </a:r>
          </a:p>
          <a:p>
            <a:pPr marL="0" indent="0" algn="just">
              <a:buNone/>
            </a:pPr>
            <a:r>
              <a:rPr lang="es-ES" sz="3600" dirty="0"/>
              <a:t>Como imagen de Dios, tienen toda la potencialidad para realizarse, libremente, conforme sus dones, con creatividad, imaginación, gratitud y alegría.</a:t>
            </a:r>
          </a:p>
          <a:p>
            <a:pPr marL="0" indent="0" algn="just">
              <a:buNone/>
            </a:pPr>
            <a:r>
              <a:rPr lang="es-ES" sz="3600" dirty="0"/>
              <a:t>Acerca de esta realidad (aunque algunos prefieran </a:t>
            </a:r>
            <a:r>
              <a:rPr lang="es-ES" sz="3600"/>
              <a:t>negarla todavía) </a:t>
            </a:r>
            <a:r>
              <a:rPr lang="es-ES" sz="3600" dirty="0"/>
              <a:t>dialogaremos esta noche.</a:t>
            </a:r>
            <a:endParaRPr lang="es-PE" sz="3600" dirty="0"/>
          </a:p>
        </p:txBody>
      </p:sp>
    </p:spTree>
    <p:extLst>
      <p:ext uri="{BB962C8B-B14F-4D97-AF65-F5344CB8AC3E}">
        <p14:creationId xmlns:p14="http://schemas.microsoft.com/office/powerpoint/2010/main" val="113531717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248998F7-6BC2-443C-9894-2F5DA507D2D2}"/>
              </a:ext>
            </a:extLst>
          </p:cNvPr>
          <p:cNvSpPr>
            <a:spLocks noGrp="1"/>
          </p:cNvSpPr>
          <p:nvPr>
            <p:ph idx="1"/>
          </p:nvPr>
        </p:nvSpPr>
        <p:spPr>
          <a:xfrm>
            <a:off x="1371600" y="436880"/>
            <a:ext cx="10393680" cy="5923280"/>
          </a:xfrm>
        </p:spPr>
        <p:txBody>
          <a:bodyPr/>
          <a:lstStyle/>
          <a:p>
            <a:pPr marL="0" indent="0">
              <a:buNone/>
            </a:pPr>
            <a:endParaRPr lang="es-ES" sz="1000" dirty="0"/>
          </a:p>
          <a:p>
            <a:pPr marL="0" indent="0" algn="just">
              <a:buNone/>
            </a:pPr>
            <a:r>
              <a:rPr lang="es-ES" sz="3400" dirty="0"/>
              <a:t>Están</a:t>
            </a:r>
            <a:r>
              <a:rPr lang="es-PE" sz="3400" dirty="0"/>
              <a:t>, además, los cristianos que han integrado ambas ciudadanías a su testimonio personal y público. </a:t>
            </a:r>
          </a:p>
          <a:p>
            <a:pPr marL="0" indent="0" algn="just">
              <a:buNone/>
            </a:pPr>
            <a:r>
              <a:rPr lang="es-PE" sz="3400" dirty="0"/>
              <a:t>Ellos participan activamente en sus iglesias y ejercen de manera responsable su ciudadanía, no sólo participando en las elecciones políticas periódicas, sino también en la defensa de la democracia cuando se encuentra en peligro, y en marchas ciudadanas pacíficas en defensa del derecho a la vida o en contra de la violencia hacia la mujer.</a:t>
            </a:r>
          </a:p>
        </p:txBody>
      </p:sp>
    </p:spTree>
    <p:extLst>
      <p:ext uri="{BB962C8B-B14F-4D97-AF65-F5344CB8AC3E}">
        <p14:creationId xmlns:p14="http://schemas.microsoft.com/office/powerpoint/2010/main" val="213245442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167EBFB9-7AA7-41D4-9524-5CCA69F68F4E}"/>
              </a:ext>
            </a:extLst>
          </p:cNvPr>
          <p:cNvSpPr>
            <a:spLocks noGrp="1"/>
          </p:cNvSpPr>
          <p:nvPr>
            <p:ph idx="1"/>
          </p:nvPr>
        </p:nvSpPr>
        <p:spPr>
          <a:xfrm>
            <a:off x="1371600" y="487680"/>
            <a:ext cx="10414000" cy="5913120"/>
          </a:xfrm>
        </p:spPr>
        <p:txBody>
          <a:bodyPr/>
          <a:lstStyle/>
          <a:p>
            <a:pPr marL="0" indent="0">
              <a:buNone/>
            </a:pPr>
            <a:endParaRPr lang="es-ES" sz="1000" dirty="0"/>
          </a:p>
          <a:p>
            <a:pPr marL="0" indent="0">
              <a:buNone/>
            </a:pPr>
            <a:endParaRPr lang="es-ES" sz="1000" dirty="0"/>
          </a:p>
          <a:p>
            <a:pPr marL="0" indent="0" algn="just">
              <a:buNone/>
            </a:pPr>
            <a:r>
              <a:rPr lang="es-ES" sz="3700" dirty="0"/>
              <a:t>E</a:t>
            </a:r>
            <a:r>
              <a:rPr lang="es-PE" sz="3700" dirty="0"/>
              <a:t>n estas movilizaciones ciudadanas, católicos y evangélicos, además de un ejercicio responsable de su ciudadanía, participan, no en nombre de las iglesias a las que pertenecen, sino como personas que aspiran a una democracia para todos o como miembros de colectivos cuyo fin apunta al bien común o al cuidado de la casa común. </a:t>
            </a:r>
          </a:p>
        </p:txBody>
      </p:sp>
    </p:spTree>
    <p:extLst>
      <p:ext uri="{BB962C8B-B14F-4D97-AF65-F5344CB8AC3E}">
        <p14:creationId xmlns:p14="http://schemas.microsoft.com/office/powerpoint/2010/main" val="269284495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47AD6E51-821A-4E13-8B37-1A90D56C9835}"/>
              </a:ext>
            </a:extLst>
          </p:cNvPr>
          <p:cNvSpPr>
            <a:spLocks noGrp="1"/>
          </p:cNvSpPr>
          <p:nvPr>
            <p:ph idx="1"/>
          </p:nvPr>
        </p:nvSpPr>
        <p:spPr>
          <a:xfrm>
            <a:off x="1371600" y="406400"/>
            <a:ext cx="10383520" cy="5974080"/>
          </a:xfrm>
        </p:spPr>
        <p:txBody>
          <a:bodyPr/>
          <a:lstStyle/>
          <a:p>
            <a:pPr marL="0" indent="0">
              <a:buNone/>
            </a:pPr>
            <a:endParaRPr lang="es-ES" sz="1000" dirty="0"/>
          </a:p>
          <a:p>
            <a:pPr marL="0" indent="0" algn="just">
              <a:buNone/>
            </a:pPr>
            <a:endParaRPr lang="es-ES" sz="1000" b="1" dirty="0"/>
          </a:p>
          <a:p>
            <a:pPr marL="0" indent="0" algn="just">
              <a:buNone/>
            </a:pPr>
            <a:r>
              <a:rPr lang="es-ES" sz="3800" dirty="0"/>
              <a:t>¿</a:t>
            </a:r>
            <a:r>
              <a:rPr lang="es-PE" sz="3800" dirty="0"/>
              <a:t>Qué hace falta entonces? </a:t>
            </a:r>
          </a:p>
          <a:p>
            <a:pPr marL="0" indent="0" algn="just">
              <a:buNone/>
            </a:pPr>
            <a:r>
              <a:rPr lang="es-PE" sz="3800" dirty="0"/>
              <a:t>Desde mi punto de vista, pensar personal y colectivamente, teológica y políticamente, en la comprensión cristiana de </a:t>
            </a:r>
            <a:r>
              <a:rPr lang="es-PE" sz="3800" dirty="0">
                <a:solidFill>
                  <a:schemeClr val="accent6">
                    <a:lumMod val="50000"/>
                  </a:schemeClr>
                </a:solidFill>
              </a:rPr>
              <a:t>la doble ciudadanía, </a:t>
            </a:r>
            <a:r>
              <a:rPr lang="es-PE" sz="3800" dirty="0">
                <a:solidFill>
                  <a:schemeClr val="tx1"/>
                </a:solidFill>
              </a:rPr>
              <a:t>con el fin de evitar posibles “esquizofrenias” en el testimonio público de los creyentes y las iglesias.  </a:t>
            </a:r>
          </a:p>
        </p:txBody>
      </p:sp>
    </p:spTree>
    <p:extLst>
      <p:ext uri="{BB962C8B-B14F-4D97-AF65-F5344CB8AC3E}">
        <p14:creationId xmlns:p14="http://schemas.microsoft.com/office/powerpoint/2010/main" val="168035256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5C9260FE-3A05-493D-A27A-5003FC5A8A93}"/>
              </a:ext>
            </a:extLst>
          </p:cNvPr>
          <p:cNvSpPr>
            <a:spLocks noGrp="1"/>
          </p:cNvSpPr>
          <p:nvPr>
            <p:ph idx="1"/>
          </p:nvPr>
        </p:nvSpPr>
        <p:spPr>
          <a:xfrm>
            <a:off x="1371600" y="447040"/>
            <a:ext cx="10403840" cy="5984240"/>
          </a:xfrm>
        </p:spPr>
        <p:txBody>
          <a:bodyPr/>
          <a:lstStyle/>
          <a:p>
            <a:pPr marL="0" indent="0">
              <a:buNone/>
            </a:pPr>
            <a:endParaRPr lang="es-ES" sz="1000" dirty="0"/>
          </a:p>
          <a:p>
            <a:pPr marL="0" indent="0" algn="just">
              <a:buNone/>
            </a:pPr>
            <a:r>
              <a:rPr lang="es-ES" sz="3400" dirty="0"/>
              <a:t>L</a:t>
            </a:r>
            <a:r>
              <a:rPr lang="es-PE" sz="3400" dirty="0"/>
              <a:t>os recientes acontecimientos sociales y políticos en varios países de la región, están planteando preguntas y desafíos que las comunidades religiosas tienen que encarar, con respecto a la realidad nacional, la democracia y la presencia pública de los creyentes.</a:t>
            </a:r>
          </a:p>
          <a:p>
            <a:pPr marL="0" indent="0" algn="just">
              <a:buNone/>
            </a:pPr>
            <a:r>
              <a:rPr lang="es-ES" sz="3400" dirty="0"/>
              <a:t>L</a:t>
            </a:r>
            <a:r>
              <a:rPr lang="es-PE" sz="3400" dirty="0"/>
              <a:t>a nueva realidad exige, por tanto, repensar el tradicional apoliticismo y el discurso contrario a la política por parte de un grueso sector de las iglesias.</a:t>
            </a:r>
          </a:p>
        </p:txBody>
      </p:sp>
    </p:spTree>
    <p:extLst>
      <p:ext uri="{BB962C8B-B14F-4D97-AF65-F5344CB8AC3E}">
        <p14:creationId xmlns:p14="http://schemas.microsoft.com/office/powerpoint/2010/main" val="379443930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97117588-CFF6-4EF9-89F3-046C139FD3E7}"/>
              </a:ext>
            </a:extLst>
          </p:cNvPr>
          <p:cNvSpPr>
            <a:spLocks noGrp="1"/>
          </p:cNvSpPr>
          <p:nvPr>
            <p:ph idx="1"/>
          </p:nvPr>
        </p:nvSpPr>
        <p:spPr>
          <a:xfrm>
            <a:off x="1371600" y="416560"/>
            <a:ext cx="10383520" cy="5913120"/>
          </a:xfrm>
        </p:spPr>
        <p:txBody>
          <a:bodyPr/>
          <a:lstStyle/>
          <a:p>
            <a:pPr marL="0" indent="0">
              <a:buNone/>
            </a:pPr>
            <a:endParaRPr lang="es-ES" sz="1000" dirty="0"/>
          </a:p>
          <a:p>
            <a:pPr marL="0" indent="0" algn="just">
              <a:buNone/>
            </a:pPr>
            <a:r>
              <a:rPr lang="es-ES" sz="3600" dirty="0"/>
              <a:t>Exige</a:t>
            </a:r>
            <a:r>
              <a:rPr lang="es-PE" sz="3600" dirty="0"/>
              <a:t>, además, repensar con cuidado la dicotomía sagrado-profano y, particularmente, la separación que un sector de los religiosos hace entre su ejercicio pastoral y su condición de ciudadano.</a:t>
            </a:r>
          </a:p>
          <a:p>
            <a:pPr marL="0" indent="0" algn="just">
              <a:buNone/>
            </a:pPr>
            <a:r>
              <a:rPr lang="es-ES" sz="3600" dirty="0"/>
              <a:t>D</a:t>
            </a:r>
            <a:r>
              <a:rPr lang="es-PE" sz="3600" dirty="0"/>
              <a:t>e otro lado, actualmente, ya no se puede afirmar que el sector más conservador de los evangélicos en alianza con los ultraconservadores católicos, está desinteresado de la política y de los asuntos públicos.</a:t>
            </a:r>
          </a:p>
        </p:txBody>
      </p:sp>
    </p:spTree>
    <p:extLst>
      <p:ext uri="{BB962C8B-B14F-4D97-AF65-F5344CB8AC3E}">
        <p14:creationId xmlns:p14="http://schemas.microsoft.com/office/powerpoint/2010/main" val="132342564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D6E9E1D0-7D4A-4019-B448-055C3421B941}"/>
              </a:ext>
            </a:extLst>
          </p:cNvPr>
          <p:cNvSpPr>
            <a:spLocks noGrp="1"/>
          </p:cNvSpPr>
          <p:nvPr>
            <p:ph idx="1"/>
          </p:nvPr>
        </p:nvSpPr>
        <p:spPr>
          <a:xfrm>
            <a:off x="1371600" y="416560"/>
            <a:ext cx="10403840" cy="5963920"/>
          </a:xfrm>
        </p:spPr>
        <p:txBody>
          <a:bodyPr/>
          <a:lstStyle/>
          <a:p>
            <a:pPr marL="0" indent="0">
              <a:buNone/>
            </a:pPr>
            <a:endParaRPr lang="es-ES" sz="1000" dirty="0"/>
          </a:p>
          <a:p>
            <a:pPr marL="0" indent="0" algn="just">
              <a:buNone/>
            </a:pPr>
            <a:r>
              <a:rPr lang="es-ES" sz="4000" dirty="0"/>
              <a:t>El discurso y la práctica política del sector más conservador de las iglesias en Perú, Colombia y Chile y otros países es bastante parecido y tiene mucha relación con los grupos </a:t>
            </a:r>
            <a:r>
              <a:rPr lang="es-ES" sz="4000" dirty="0" err="1"/>
              <a:t>pro-vida</a:t>
            </a:r>
            <a:r>
              <a:rPr lang="es-ES" sz="4000" dirty="0"/>
              <a:t> y </a:t>
            </a:r>
            <a:r>
              <a:rPr lang="es-ES" sz="4000" dirty="0" err="1"/>
              <a:t>pro-familia</a:t>
            </a:r>
            <a:r>
              <a:rPr lang="es-ES" sz="4000" dirty="0"/>
              <a:t> que busca incidir en las políticas de Estado para impedir, por ejemplo, que el enfoque de género se aplique en las políticas de salud y educación.</a:t>
            </a:r>
            <a:endParaRPr lang="es-PE" sz="4000" dirty="0"/>
          </a:p>
        </p:txBody>
      </p:sp>
    </p:spTree>
    <p:extLst>
      <p:ext uri="{BB962C8B-B14F-4D97-AF65-F5344CB8AC3E}">
        <p14:creationId xmlns:p14="http://schemas.microsoft.com/office/powerpoint/2010/main" val="282624145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43C2BEF3-3C25-44CA-8BDC-CDE60757196A}"/>
              </a:ext>
            </a:extLst>
          </p:cNvPr>
          <p:cNvSpPr>
            <a:spLocks noGrp="1"/>
          </p:cNvSpPr>
          <p:nvPr>
            <p:ph idx="1"/>
          </p:nvPr>
        </p:nvSpPr>
        <p:spPr>
          <a:xfrm>
            <a:off x="1371600" y="406400"/>
            <a:ext cx="10373360" cy="6004560"/>
          </a:xfrm>
        </p:spPr>
        <p:txBody>
          <a:bodyPr/>
          <a:lstStyle/>
          <a:p>
            <a:pPr marL="0" indent="0">
              <a:buNone/>
            </a:pPr>
            <a:endParaRPr lang="es-ES" sz="1000" dirty="0"/>
          </a:p>
          <a:p>
            <a:pPr marL="0" indent="0" algn="just">
              <a:buNone/>
            </a:pPr>
            <a:r>
              <a:rPr lang="es-ES" sz="3600" dirty="0"/>
              <a:t>E</a:t>
            </a:r>
            <a:r>
              <a:rPr lang="es-PE" sz="3600" dirty="0"/>
              <a:t>n todo América Latina y el Caribe, los evangélicos y católicos poco democráticos y, por lo tanto, opuestos a prácticas saludables como el diálogo, la tolerancia y el respeto, inesperadamente y contra todo pronóstico, irrumpieron en la plaza pública con un discurso agresivo monotemático, intolerante e irrespetuoso, con lo sectores sociales y políticos que tienen una visión distinta de la vida y la democracia.</a:t>
            </a:r>
          </a:p>
        </p:txBody>
      </p:sp>
    </p:spTree>
    <p:extLst>
      <p:ext uri="{BB962C8B-B14F-4D97-AF65-F5344CB8AC3E}">
        <p14:creationId xmlns:p14="http://schemas.microsoft.com/office/powerpoint/2010/main" val="203443202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09F07DF8-BE6B-41D1-98D4-DBBA4593B6E2}"/>
              </a:ext>
            </a:extLst>
          </p:cNvPr>
          <p:cNvSpPr>
            <a:spLocks noGrp="1"/>
          </p:cNvSpPr>
          <p:nvPr>
            <p:ph idx="1"/>
          </p:nvPr>
        </p:nvSpPr>
        <p:spPr>
          <a:xfrm>
            <a:off x="1371600" y="457200"/>
            <a:ext cx="10363200" cy="5933440"/>
          </a:xfrm>
        </p:spPr>
        <p:txBody>
          <a:bodyPr/>
          <a:lstStyle/>
          <a:p>
            <a:pPr marL="0" indent="0">
              <a:buNone/>
            </a:pPr>
            <a:endParaRPr lang="es-ES" sz="1000" dirty="0"/>
          </a:p>
          <a:p>
            <a:pPr marL="0" indent="0" algn="just">
              <a:buNone/>
            </a:pPr>
            <a:r>
              <a:rPr lang="es-ES" sz="3400" dirty="0"/>
              <a:t>L</a:t>
            </a:r>
            <a:r>
              <a:rPr lang="es-PE" sz="3400" dirty="0"/>
              <a:t>a contraparte a esa actitud y práctica vino, por un lado, de los sectores más democráticos de las iglesias evangélica y católica y, por otro, de los jóvenes respondones que todavía permanecen en las iglesias o que se están alejando de ellas.</a:t>
            </a:r>
          </a:p>
          <a:p>
            <a:pPr marL="0" indent="0" algn="just">
              <a:buNone/>
            </a:pPr>
            <a:r>
              <a:rPr lang="es-ES" sz="3400" dirty="0"/>
              <a:t>L</a:t>
            </a:r>
            <a:r>
              <a:rPr lang="es-PE" sz="3400" dirty="0"/>
              <a:t>a presencia de este sector evangélico y católico más democrático en las marchas y movilizaciones que, desde la sociedad civil se organizaron de manera espontánea, es un dato a tomar en cuenta y para pensar colectivamente.</a:t>
            </a:r>
          </a:p>
        </p:txBody>
      </p:sp>
    </p:spTree>
    <p:extLst>
      <p:ext uri="{BB962C8B-B14F-4D97-AF65-F5344CB8AC3E}">
        <p14:creationId xmlns:p14="http://schemas.microsoft.com/office/powerpoint/2010/main" val="47899293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2E070F20-0628-409D-B93F-B3D11BA638CC}"/>
              </a:ext>
            </a:extLst>
          </p:cNvPr>
          <p:cNvSpPr>
            <a:spLocks noGrp="1"/>
          </p:cNvSpPr>
          <p:nvPr>
            <p:ph idx="1"/>
          </p:nvPr>
        </p:nvSpPr>
        <p:spPr>
          <a:xfrm>
            <a:off x="1371600" y="457200"/>
            <a:ext cx="10393680" cy="5963920"/>
          </a:xfrm>
        </p:spPr>
        <p:txBody>
          <a:bodyPr/>
          <a:lstStyle/>
          <a:p>
            <a:pPr marL="0" indent="0">
              <a:buNone/>
            </a:pPr>
            <a:endParaRPr lang="es-ES" sz="1000" dirty="0"/>
          </a:p>
          <a:p>
            <a:pPr marL="0" indent="0" algn="just">
              <a:buNone/>
            </a:pPr>
            <a:r>
              <a:rPr lang="es-ES" sz="3600" dirty="0"/>
              <a:t>U</a:t>
            </a:r>
            <a:r>
              <a:rPr lang="es-PE" sz="3600" dirty="0"/>
              <a:t>no de los problemas principales es que no se entendía –no se entiende todavía- que al interior de las iglesias existe una diversidad de opiniones, simpatías, preferencias, opciones y militancias políticas y electorales. </a:t>
            </a:r>
          </a:p>
          <a:p>
            <a:pPr marL="0" indent="0" algn="just">
              <a:buNone/>
            </a:pPr>
            <a:r>
              <a:rPr lang="es-PE" sz="3600" dirty="0"/>
              <a:t>En otras palabras, cuesta aceptar que los cristianos no votan por consigna y que no existe un voto evangélico uniforme, homogéneo o en un sola dirección.</a:t>
            </a:r>
          </a:p>
        </p:txBody>
      </p:sp>
    </p:spTree>
    <p:extLst>
      <p:ext uri="{BB962C8B-B14F-4D97-AF65-F5344CB8AC3E}">
        <p14:creationId xmlns:p14="http://schemas.microsoft.com/office/powerpoint/2010/main" val="86755587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EE20758B-CF53-4E3A-A64D-32370AA09A1D}"/>
              </a:ext>
            </a:extLst>
          </p:cNvPr>
          <p:cNvSpPr>
            <a:spLocks noGrp="1"/>
          </p:cNvSpPr>
          <p:nvPr>
            <p:ph idx="1"/>
          </p:nvPr>
        </p:nvSpPr>
        <p:spPr>
          <a:xfrm>
            <a:off x="1371600" y="426720"/>
            <a:ext cx="10363200" cy="5953760"/>
          </a:xfrm>
        </p:spPr>
        <p:txBody>
          <a:bodyPr/>
          <a:lstStyle/>
          <a:p>
            <a:pPr marL="0" indent="0" algn="just">
              <a:buNone/>
            </a:pPr>
            <a:endParaRPr lang="es-ES" sz="1000" b="1" dirty="0"/>
          </a:p>
          <a:p>
            <a:pPr marL="0" indent="0" algn="just">
              <a:buNone/>
            </a:pPr>
            <a:r>
              <a:rPr lang="es-ES" sz="3600" dirty="0"/>
              <a:t>El otro</a:t>
            </a:r>
            <a:r>
              <a:rPr lang="es-PE" sz="3600" dirty="0"/>
              <a:t> problema es que no se entiende que las decisiones y opiniones políticas y electorales, no son un asunto institucional o familiar, sino opciones personales. </a:t>
            </a:r>
          </a:p>
          <a:p>
            <a:pPr marL="0" indent="0" algn="just">
              <a:buNone/>
            </a:pPr>
            <a:r>
              <a:rPr lang="es-PE" sz="3600" dirty="0"/>
              <a:t>Es decir, resulta difícil aceptar que se trata de un asunto de libertad de conciencia y de ejercicio de la ciudadanía plena, sea o no en periodo electoral. La comprensión de la ciudadanía plena está amarrada entonces a los prejuicios religiosos.</a:t>
            </a:r>
          </a:p>
        </p:txBody>
      </p:sp>
    </p:spTree>
    <p:extLst>
      <p:ext uri="{BB962C8B-B14F-4D97-AF65-F5344CB8AC3E}">
        <p14:creationId xmlns:p14="http://schemas.microsoft.com/office/powerpoint/2010/main" val="21071928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51DBCF64-7570-48FA-B080-F3F358731CB4}"/>
              </a:ext>
            </a:extLst>
          </p:cNvPr>
          <p:cNvSpPr>
            <a:spLocks noGrp="1"/>
          </p:cNvSpPr>
          <p:nvPr>
            <p:ph idx="1"/>
          </p:nvPr>
        </p:nvSpPr>
        <p:spPr>
          <a:xfrm>
            <a:off x="1371600" y="477520"/>
            <a:ext cx="10342880" cy="5862320"/>
          </a:xfrm>
        </p:spPr>
        <p:txBody>
          <a:bodyPr>
            <a:normAutofit/>
          </a:bodyPr>
          <a:lstStyle/>
          <a:p>
            <a:pPr marL="0" indent="0">
              <a:buNone/>
            </a:pPr>
            <a:endParaRPr lang="es-ES" sz="1000" dirty="0"/>
          </a:p>
          <a:p>
            <a:pPr marL="0" indent="0">
              <a:buNone/>
            </a:pPr>
            <a:endParaRPr lang="es-ES" sz="1000" dirty="0"/>
          </a:p>
          <a:p>
            <a:pPr marL="0" indent="0" algn="just">
              <a:buNone/>
            </a:pPr>
            <a:r>
              <a:rPr lang="es-ES" sz="3700" dirty="0"/>
              <a:t>L</a:t>
            </a:r>
            <a:r>
              <a:rPr lang="es-PE" sz="3700" dirty="0"/>
              <a:t>a imagen corresponde a la movilización de ciudadanos chilenos en defensa de sus derechos, particularmente, contra el alza del pasaje en el servicio del metro.</a:t>
            </a:r>
          </a:p>
          <a:p>
            <a:pPr marL="0" indent="0" algn="just">
              <a:buNone/>
            </a:pPr>
            <a:r>
              <a:rPr lang="es-PE" sz="3700" dirty="0"/>
              <a:t>El estallido social de octubre del 2019 comenzó cuando los estudiantes secundarios comenzaron a saltar los torniquetes de ingreso al metro para evitar pagar pasajes.</a:t>
            </a:r>
          </a:p>
        </p:txBody>
      </p:sp>
    </p:spTree>
    <p:extLst>
      <p:ext uri="{BB962C8B-B14F-4D97-AF65-F5344CB8AC3E}">
        <p14:creationId xmlns:p14="http://schemas.microsoft.com/office/powerpoint/2010/main" val="100320056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59457874-902F-4881-A12E-C80D8A8F4D9B}"/>
              </a:ext>
            </a:extLst>
          </p:cNvPr>
          <p:cNvSpPr>
            <a:spLocks noGrp="1"/>
          </p:cNvSpPr>
          <p:nvPr>
            <p:ph idx="1"/>
          </p:nvPr>
        </p:nvSpPr>
        <p:spPr>
          <a:xfrm>
            <a:off x="1371600" y="416560"/>
            <a:ext cx="10383520" cy="5974080"/>
          </a:xfrm>
        </p:spPr>
        <p:txBody>
          <a:bodyPr/>
          <a:lstStyle/>
          <a:p>
            <a:pPr marL="0" indent="0">
              <a:buNone/>
            </a:pPr>
            <a:endParaRPr lang="es-ES" sz="1000" dirty="0"/>
          </a:p>
          <a:p>
            <a:pPr marL="0" indent="0" algn="just">
              <a:buNone/>
            </a:pPr>
            <a:r>
              <a:rPr lang="es-ES" sz="3400" dirty="0"/>
              <a:t>Una</a:t>
            </a:r>
            <a:r>
              <a:rPr lang="es-PE" sz="3400" dirty="0"/>
              <a:t> precisión necesaria y fundamental que los cristianos tenemos que hacernos en la actual coyuntura se relaciona con la comprensión que se tiene del reino o del reinado de Dios.</a:t>
            </a:r>
          </a:p>
          <a:p>
            <a:pPr marL="0" indent="0" algn="just">
              <a:buNone/>
            </a:pPr>
            <a:r>
              <a:rPr lang="es-ES" sz="3400" dirty="0"/>
              <a:t>P</a:t>
            </a:r>
            <a:r>
              <a:rPr lang="es-PE" sz="3400" dirty="0"/>
              <a:t>ara un sector de las iglesias la realidad y presencia del reino de Dios se limita al ámbito religioso de la vida y no tiene ninguna conexión con los asuntos públicos o, en todo caso, se relaciona solamente con los intereses coyunturales que las iglesias tienen en algún momento.</a:t>
            </a:r>
          </a:p>
        </p:txBody>
      </p:sp>
    </p:spTree>
    <p:extLst>
      <p:ext uri="{BB962C8B-B14F-4D97-AF65-F5344CB8AC3E}">
        <p14:creationId xmlns:p14="http://schemas.microsoft.com/office/powerpoint/2010/main" val="348668182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6BCF2977-9036-4F7E-9973-6E047850C4EB}"/>
              </a:ext>
            </a:extLst>
          </p:cNvPr>
          <p:cNvSpPr>
            <a:spLocks noGrp="1"/>
          </p:cNvSpPr>
          <p:nvPr>
            <p:ph idx="1"/>
          </p:nvPr>
        </p:nvSpPr>
        <p:spPr>
          <a:xfrm>
            <a:off x="1371600" y="416560"/>
            <a:ext cx="10373360" cy="5984240"/>
          </a:xfrm>
        </p:spPr>
        <p:txBody>
          <a:bodyPr>
            <a:normAutofit/>
          </a:bodyPr>
          <a:lstStyle/>
          <a:p>
            <a:pPr marL="0" indent="0">
              <a:buNone/>
            </a:pPr>
            <a:endParaRPr lang="es-ES" sz="1000" dirty="0"/>
          </a:p>
          <a:p>
            <a:pPr marL="0" indent="0" algn="just">
              <a:buNone/>
            </a:pPr>
            <a:r>
              <a:rPr lang="es-ES" sz="3600" dirty="0"/>
              <a:t>E</a:t>
            </a:r>
            <a:r>
              <a:rPr lang="es-PE" sz="3600" dirty="0"/>
              <a:t>l reino de Dios, para este sector, está centrado en los intereses institucionales de las iglesias y no en la transformación de las condiciones de vida de los feligreses y de la sociedad en la que viven los creyentes. </a:t>
            </a:r>
          </a:p>
          <a:p>
            <a:pPr marL="0" indent="0" algn="just">
              <a:buNone/>
            </a:pPr>
            <a:r>
              <a:rPr lang="es-PE" sz="3600" dirty="0"/>
              <a:t>Esto explica sus alianzas con los sectores políticos y empresariales más conservadores y opuestos a una democracia de ciudadanos y de un país de iguales.</a:t>
            </a:r>
          </a:p>
        </p:txBody>
      </p:sp>
    </p:spTree>
    <p:extLst>
      <p:ext uri="{BB962C8B-B14F-4D97-AF65-F5344CB8AC3E}">
        <p14:creationId xmlns:p14="http://schemas.microsoft.com/office/powerpoint/2010/main" val="74187614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63C07A08-2BAF-42A4-AC92-E344AE24E89F}"/>
              </a:ext>
            </a:extLst>
          </p:cNvPr>
          <p:cNvSpPr>
            <a:spLocks noGrp="1"/>
          </p:cNvSpPr>
          <p:nvPr>
            <p:ph idx="1"/>
          </p:nvPr>
        </p:nvSpPr>
        <p:spPr>
          <a:xfrm>
            <a:off x="1371600" y="447040"/>
            <a:ext cx="10403840" cy="5974080"/>
          </a:xfrm>
        </p:spPr>
        <p:txBody>
          <a:bodyPr>
            <a:normAutofit/>
          </a:bodyPr>
          <a:lstStyle/>
          <a:p>
            <a:pPr marL="0" indent="0">
              <a:buNone/>
            </a:pPr>
            <a:endParaRPr lang="es-ES" sz="1000" dirty="0"/>
          </a:p>
          <a:p>
            <a:pPr marL="0" indent="0">
              <a:buNone/>
            </a:pPr>
            <a:endParaRPr lang="es-ES" sz="1000" dirty="0"/>
          </a:p>
          <a:p>
            <a:pPr marL="0" indent="0">
              <a:buNone/>
            </a:pPr>
            <a:endParaRPr lang="es-ES" sz="1000" dirty="0"/>
          </a:p>
          <a:p>
            <a:pPr marL="0" indent="0" algn="just">
              <a:buNone/>
            </a:pPr>
            <a:r>
              <a:rPr lang="es-ES" sz="3600" dirty="0"/>
              <a:t>P</a:t>
            </a:r>
            <a:r>
              <a:rPr lang="es-PE" sz="3600" dirty="0"/>
              <a:t>ara otro sector de las iglesias; minoritario, incomprendido, y en más de una ocasión tratado como “comunista”, “socialista”, “caviar” e infiltrados; el reino de Dios no está separado del ejercicio ciudadano responsable y de una activa participación en la vida pública.</a:t>
            </a:r>
          </a:p>
        </p:txBody>
      </p:sp>
    </p:spTree>
    <p:extLst>
      <p:ext uri="{BB962C8B-B14F-4D97-AF65-F5344CB8AC3E}">
        <p14:creationId xmlns:p14="http://schemas.microsoft.com/office/powerpoint/2010/main" val="2324112423"/>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77DB9D8F-E8EE-48C1-A298-2DDE0536DA57}"/>
              </a:ext>
            </a:extLst>
          </p:cNvPr>
          <p:cNvSpPr>
            <a:spLocks noGrp="1"/>
          </p:cNvSpPr>
          <p:nvPr>
            <p:ph idx="1"/>
          </p:nvPr>
        </p:nvSpPr>
        <p:spPr>
          <a:xfrm>
            <a:off x="1371600" y="416560"/>
            <a:ext cx="10393680" cy="5974080"/>
          </a:xfrm>
        </p:spPr>
        <p:txBody>
          <a:bodyPr/>
          <a:lstStyle/>
          <a:p>
            <a:pPr marL="0" indent="0">
              <a:buNone/>
            </a:pPr>
            <a:endParaRPr lang="es-ES" sz="1000" dirty="0"/>
          </a:p>
          <a:p>
            <a:pPr marL="0" indent="0">
              <a:buNone/>
            </a:pPr>
            <a:endParaRPr lang="es-ES" sz="1000" dirty="0"/>
          </a:p>
          <a:p>
            <a:pPr marL="0" indent="0" algn="just">
              <a:buNone/>
            </a:pPr>
            <a:r>
              <a:rPr lang="es-PE" sz="4000" dirty="0"/>
              <a:t>El reino de Dios, según este sector de las iglesias, no está confinado a la dimensión religiosa de la vida, porque la vida no puede dividirse en planos irreconciliables, es decir, separar lo sagrado de lo profano o lo privado de lo público. </a:t>
            </a:r>
          </a:p>
          <a:p>
            <a:endParaRPr lang="es-PE" dirty="0"/>
          </a:p>
        </p:txBody>
      </p:sp>
    </p:spTree>
    <p:extLst>
      <p:ext uri="{BB962C8B-B14F-4D97-AF65-F5344CB8AC3E}">
        <p14:creationId xmlns:p14="http://schemas.microsoft.com/office/powerpoint/2010/main" val="400217170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895DE1F2-E432-4703-961C-40FB379E13DA}"/>
              </a:ext>
            </a:extLst>
          </p:cNvPr>
          <p:cNvSpPr>
            <a:spLocks noGrp="1"/>
          </p:cNvSpPr>
          <p:nvPr>
            <p:ph idx="1"/>
          </p:nvPr>
        </p:nvSpPr>
        <p:spPr>
          <a:xfrm>
            <a:off x="1371600" y="406400"/>
            <a:ext cx="10383520" cy="5943600"/>
          </a:xfrm>
        </p:spPr>
        <p:txBody>
          <a:bodyPr/>
          <a:lstStyle/>
          <a:p>
            <a:pPr marL="0" indent="0">
              <a:buNone/>
            </a:pPr>
            <a:endParaRPr lang="es-ES" sz="1000" dirty="0"/>
          </a:p>
          <a:p>
            <a:pPr marL="0" indent="0" algn="just">
              <a:buNone/>
            </a:pPr>
            <a:r>
              <a:rPr lang="es-ES" sz="3850" dirty="0"/>
              <a:t>L</a:t>
            </a:r>
            <a:r>
              <a:rPr lang="es-PE" sz="3850" dirty="0"/>
              <a:t>a comprensión que tienen del reino de Dios se visibiliza, por ejemplo, en su inserción en los movimientos sociales y en la vida política, así como en su activa participación en las marchas ciudadanas en defensa de la democracia y de los derechos humanos. Todas estas acciones dan cuenta de su comprensión de la libertad de conciencia y del ejercicio ciudadano responsable.</a:t>
            </a:r>
          </a:p>
        </p:txBody>
      </p:sp>
    </p:spTree>
    <p:extLst>
      <p:ext uri="{BB962C8B-B14F-4D97-AF65-F5344CB8AC3E}">
        <p14:creationId xmlns:p14="http://schemas.microsoft.com/office/powerpoint/2010/main" val="617350518"/>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41334136-D2AE-4C94-979F-C38CF389D574}"/>
              </a:ext>
            </a:extLst>
          </p:cNvPr>
          <p:cNvSpPr>
            <a:spLocks noGrp="1"/>
          </p:cNvSpPr>
          <p:nvPr>
            <p:ph idx="1"/>
          </p:nvPr>
        </p:nvSpPr>
        <p:spPr>
          <a:xfrm>
            <a:off x="1371600" y="416560"/>
            <a:ext cx="10393680" cy="5963920"/>
          </a:xfrm>
        </p:spPr>
        <p:txBody>
          <a:bodyPr/>
          <a:lstStyle/>
          <a:p>
            <a:pPr marL="0" indent="0">
              <a:buNone/>
            </a:pPr>
            <a:endParaRPr lang="es-ES" sz="1000" dirty="0"/>
          </a:p>
          <a:p>
            <a:pPr marL="0" indent="0">
              <a:buNone/>
            </a:pPr>
            <a:endParaRPr lang="es-ES" sz="1000" dirty="0"/>
          </a:p>
          <a:p>
            <a:pPr marL="0" indent="0" algn="just">
              <a:buNone/>
            </a:pPr>
            <a:r>
              <a:rPr lang="es-ES" sz="3500" dirty="0"/>
              <a:t>P</a:t>
            </a:r>
            <a:r>
              <a:rPr lang="es-PE" sz="3500" dirty="0"/>
              <a:t>ara mí, estar al servicio del reinado de Dios o del reino de Dios en la actual coyuntura de América Latina y el Caribe, implica estar atentos al </a:t>
            </a:r>
            <a:r>
              <a:rPr lang="es-PE" sz="3500" dirty="0">
                <a:solidFill>
                  <a:schemeClr val="accent6">
                    <a:lumMod val="50000"/>
                  </a:schemeClr>
                </a:solidFill>
              </a:rPr>
              <a:t>soplo del Espíritu </a:t>
            </a:r>
            <a:r>
              <a:rPr lang="es-PE" sz="3500" dirty="0"/>
              <a:t>que, aunque no cueste aceptarlo, también se expresa en los movimientos sociales o movimientos de acción ciudadana cuyo interés apunta a la construcción de una sociedad y de una patria más justa, solidaria, equitativa, reconciliada y en paz. </a:t>
            </a:r>
          </a:p>
        </p:txBody>
      </p:sp>
    </p:spTree>
    <p:extLst>
      <p:ext uri="{BB962C8B-B14F-4D97-AF65-F5344CB8AC3E}">
        <p14:creationId xmlns:p14="http://schemas.microsoft.com/office/powerpoint/2010/main" val="403722564"/>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B1213747-7A98-4D72-A5D6-D04EC4BA3EF8}"/>
              </a:ext>
            </a:extLst>
          </p:cNvPr>
          <p:cNvSpPr>
            <a:spLocks noGrp="1"/>
          </p:cNvSpPr>
          <p:nvPr>
            <p:ph idx="1"/>
          </p:nvPr>
        </p:nvSpPr>
        <p:spPr>
          <a:xfrm>
            <a:off x="1371600" y="426720"/>
            <a:ext cx="10373360" cy="5984240"/>
          </a:xfrm>
        </p:spPr>
        <p:txBody>
          <a:bodyPr/>
          <a:lstStyle/>
          <a:p>
            <a:pPr marL="0" indent="0">
              <a:buNone/>
            </a:pPr>
            <a:endParaRPr lang="es-ES" sz="1000" dirty="0"/>
          </a:p>
          <a:p>
            <a:pPr marL="0" indent="0" algn="just">
              <a:buNone/>
            </a:pPr>
            <a:r>
              <a:rPr lang="es-ES" sz="3400" dirty="0"/>
              <a:t>E</a:t>
            </a:r>
            <a:r>
              <a:rPr lang="es-PE" sz="3400" dirty="0"/>
              <a:t>n las acciones personales, colectivas e institucionales de lucha contra la pobreza, cuidado del medio ambiente, defensa de la democracia, apuesta por una mejor calidad de vida para todos, búsqueda de mejores condiciones de educación y salud para las familias pobres, acceso a servicios básicos de agua y alcantarillado, defensa de la vida y dignidad de los sectores sociales más indefensos y vulnerables, entre otras, se expresa nuestra identidad como ciudadanos del reino de Dios.</a:t>
            </a:r>
          </a:p>
        </p:txBody>
      </p:sp>
    </p:spTree>
    <p:extLst>
      <p:ext uri="{BB962C8B-B14F-4D97-AF65-F5344CB8AC3E}">
        <p14:creationId xmlns:p14="http://schemas.microsoft.com/office/powerpoint/2010/main" val="844260372"/>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84D60B88-FA59-45C3-AE1E-CCF59D34A2B9}"/>
              </a:ext>
            </a:extLst>
          </p:cNvPr>
          <p:cNvSpPr>
            <a:spLocks noGrp="1"/>
          </p:cNvSpPr>
          <p:nvPr>
            <p:ph idx="1"/>
          </p:nvPr>
        </p:nvSpPr>
        <p:spPr>
          <a:xfrm>
            <a:off x="1371600" y="447040"/>
            <a:ext cx="10373360" cy="5892800"/>
          </a:xfrm>
        </p:spPr>
        <p:txBody>
          <a:bodyPr/>
          <a:lstStyle/>
          <a:p>
            <a:pPr marL="0" indent="0">
              <a:buNone/>
            </a:pPr>
            <a:endParaRPr lang="es-ES" sz="1000" dirty="0"/>
          </a:p>
          <a:p>
            <a:pPr marL="0" indent="0" algn="just">
              <a:buNone/>
            </a:pPr>
            <a:r>
              <a:rPr lang="es-ES" sz="3800" dirty="0"/>
              <a:t>A</a:t>
            </a:r>
            <a:r>
              <a:rPr lang="es-PE" sz="3800" dirty="0"/>
              <a:t>claro y preciso que no se trata de una simple óptica ideológica o de una opción política. </a:t>
            </a:r>
          </a:p>
          <a:p>
            <a:pPr marL="0" indent="0" algn="just">
              <a:buNone/>
            </a:pPr>
            <a:r>
              <a:rPr lang="es-PE" sz="3800" dirty="0"/>
              <a:t>De lo que se trata es de seguir el ejemplo de Jesucristo, fundamento y centro de la fe cristiana; cuya persona, palabra y obra, podría resumirse en la expresión </a:t>
            </a:r>
            <a:r>
              <a:rPr lang="es-PE" sz="3800" dirty="0" err="1"/>
              <a:t>juanina</a:t>
            </a:r>
            <a:r>
              <a:rPr lang="es-PE" sz="3800" dirty="0"/>
              <a:t> «Como me envió el Padre, así también yo os envío» (Jn.20:21; cf. </a:t>
            </a:r>
            <a:r>
              <a:rPr lang="es-PE" sz="3800" dirty="0" err="1"/>
              <a:t>Jn</a:t>
            </a:r>
            <a:r>
              <a:rPr lang="es-PE" sz="3800" dirty="0"/>
              <a:t>. 17:18).</a:t>
            </a:r>
          </a:p>
        </p:txBody>
      </p:sp>
    </p:spTree>
    <p:extLst>
      <p:ext uri="{BB962C8B-B14F-4D97-AF65-F5344CB8AC3E}">
        <p14:creationId xmlns:p14="http://schemas.microsoft.com/office/powerpoint/2010/main" val="3956009693"/>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14B4F3EB-5F4E-4522-9E57-14F958F25E7B}"/>
              </a:ext>
            </a:extLst>
          </p:cNvPr>
          <p:cNvSpPr>
            <a:spLocks noGrp="1"/>
          </p:cNvSpPr>
          <p:nvPr>
            <p:ph idx="1"/>
          </p:nvPr>
        </p:nvSpPr>
        <p:spPr>
          <a:xfrm>
            <a:off x="1371600" y="426720"/>
            <a:ext cx="10383520" cy="5963920"/>
          </a:xfrm>
        </p:spPr>
        <p:txBody>
          <a:bodyPr/>
          <a:lstStyle/>
          <a:p>
            <a:pPr marL="0" indent="0">
              <a:buNone/>
            </a:pPr>
            <a:endParaRPr lang="es-ES" sz="1000" b="1" dirty="0"/>
          </a:p>
          <a:p>
            <a:pPr marL="0" indent="0">
              <a:buNone/>
            </a:pPr>
            <a:endParaRPr lang="es-ES" sz="1000" b="1" dirty="0"/>
          </a:p>
          <a:p>
            <a:pPr marL="0" indent="0">
              <a:buNone/>
            </a:pPr>
            <a:endParaRPr lang="es-PE" sz="1000" b="1" dirty="0"/>
          </a:p>
          <a:p>
            <a:pPr marL="0" indent="0" algn="just">
              <a:buNone/>
            </a:pPr>
            <a:r>
              <a:rPr lang="es-PE" sz="3800" dirty="0"/>
              <a:t>Él nos ha enviado al mundo (ciudad, polis, patria, tierra). Esa es nuestra tarea apostólica personal y comunitaria. Jesús de Nazaret es nuestro modelo de servicio de amor al prójimo. Un modelo de servicio a los más vulnerables e indefensos del mundo.</a:t>
            </a:r>
          </a:p>
        </p:txBody>
      </p:sp>
    </p:spTree>
    <p:extLst>
      <p:ext uri="{BB962C8B-B14F-4D97-AF65-F5344CB8AC3E}">
        <p14:creationId xmlns:p14="http://schemas.microsoft.com/office/powerpoint/2010/main" val="2336061822"/>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2085EFFD-F533-4818-8FC7-AF560F72C11E}"/>
              </a:ext>
            </a:extLst>
          </p:cNvPr>
          <p:cNvSpPr>
            <a:spLocks noGrp="1"/>
          </p:cNvSpPr>
          <p:nvPr>
            <p:ph idx="1"/>
          </p:nvPr>
        </p:nvSpPr>
        <p:spPr>
          <a:xfrm>
            <a:off x="1371600" y="406400"/>
            <a:ext cx="10393680" cy="5974080"/>
          </a:xfrm>
        </p:spPr>
        <p:txBody>
          <a:bodyPr/>
          <a:lstStyle/>
          <a:p>
            <a:pPr marL="0" indent="0">
              <a:buNone/>
            </a:pPr>
            <a:endParaRPr lang="es-ES" sz="1000" b="1" dirty="0"/>
          </a:p>
          <a:p>
            <a:pPr marL="0" indent="0">
              <a:buNone/>
            </a:pPr>
            <a:endParaRPr lang="es-ES" sz="1000" b="1" dirty="0"/>
          </a:p>
          <a:p>
            <a:pPr marL="0" indent="0" algn="just">
              <a:buNone/>
            </a:pPr>
            <a:r>
              <a:rPr lang="es-ES" sz="3800" dirty="0"/>
              <a:t>Podría sintetizarse también en otra afirmación del Evangelio según Juan:</a:t>
            </a:r>
            <a:r>
              <a:rPr lang="es-PE" sz="3800" dirty="0"/>
              <a:t> «Y aquel Verbo fue hecho carne, y habitó entre nosotros…» (</a:t>
            </a:r>
            <a:r>
              <a:rPr lang="es-PE" sz="3800" dirty="0" err="1"/>
              <a:t>Jn</a:t>
            </a:r>
            <a:r>
              <a:rPr lang="es-PE" sz="3800" dirty="0"/>
              <a:t>. 1:14). El modelo </a:t>
            </a:r>
            <a:r>
              <a:rPr lang="es-PE" sz="3800" dirty="0" err="1"/>
              <a:t>encarnacional</a:t>
            </a:r>
            <a:r>
              <a:rPr lang="es-PE" sz="3800" dirty="0"/>
              <a:t> de Jesús nos invita y exige a contextualizar la fe, a insertarnos en la sociedad, a ser parte de la parroquia, del barrio, del vecindario.</a:t>
            </a:r>
            <a:r>
              <a:rPr lang="es-ES" sz="3800" dirty="0"/>
              <a:t> A ser sacramento (señal visible de la presencia de Dios) para el prójimo.</a:t>
            </a:r>
            <a:endParaRPr lang="es-PE" sz="3800" dirty="0"/>
          </a:p>
          <a:p>
            <a:endParaRPr lang="es-PE" dirty="0"/>
          </a:p>
        </p:txBody>
      </p:sp>
    </p:spTree>
    <p:extLst>
      <p:ext uri="{BB962C8B-B14F-4D97-AF65-F5344CB8AC3E}">
        <p14:creationId xmlns:p14="http://schemas.microsoft.com/office/powerpoint/2010/main" val="145157379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F67DA1E7-9A0B-45DD-80C2-363B1B008008}"/>
              </a:ext>
            </a:extLst>
          </p:cNvPr>
          <p:cNvSpPr>
            <a:spLocks noGrp="1"/>
          </p:cNvSpPr>
          <p:nvPr>
            <p:ph idx="1"/>
          </p:nvPr>
        </p:nvSpPr>
        <p:spPr>
          <a:xfrm>
            <a:off x="1371600" y="436880"/>
            <a:ext cx="10363200" cy="5923280"/>
          </a:xfrm>
        </p:spPr>
        <p:txBody>
          <a:bodyPr/>
          <a:lstStyle/>
          <a:p>
            <a:pPr marL="0" indent="0">
              <a:buNone/>
            </a:pPr>
            <a:endParaRPr lang="es-ES" sz="1000" dirty="0"/>
          </a:p>
          <a:p>
            <a:pPr marL="0" indent="0">
              <a:buNone/>
            </a:pPr>
            <a:endParaRPr lang="es-ES" sz="1000" dirty="0"/>
          </a:p>
          <a:p>
            <a:pPr marL="0" indent="0" algn="just">
              <a:buNone/>
            </a:pPr>
            <a:r>
              <a:rPr lang="es-ES" sz="3600" dirty="0"/>
              <a:t>E</a:t>
            </a:r>
            <a:r>
              <a:rPr lang="es-PE" sz="3600" dirty="0"/>
              <a:t>s interesante como, según la imagen, una mujer utiliza el arte como medio de protesta pacífica, incluso, teniendo delante suyo tanquetas y vehículos utilizados para reprimir manifestaciones. </a:t>
            </a:r>
          </a:p>
          <a:p>
            <a:pPr marL="0" indent="0" algn="just">
              <a:buNone/>
            </a:pPr>
            <a:r>
              <a:rPr lang="es-PE" sz="3600" dirty="0"/>
              <a:t>Una creatividad que me hizo recordar las palabras del poeta peruano César Vallejo: «Todo acto o voz genial viene del pueblo y va hacía él».</a:t>
            </a:r>
          </a:p>
        </p:txBody>
      </p:sp>
    </p:spTree>
    <p:extLst>
      <p:ext uri="{BB962C8B-B14F-4D97-AF65-F5344CB8AC3E}">
        <p14:creationId xmlns:p14="http://schemas.microsoft.com/office/powerpoint/2010/main" val="3317827308"/>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43D458DB-4A2F-4A3E-BB63-B703CFC35987}"/>
              </a:ext>
            </a:extLst>
          </p:cNvPr>
          <p:cNvSpPr>
            <a:spLocks noGrp="1"/>
          </p:cNvSpPr>
          <p:nvPr>
            <p:ph idx="1"/>
          </p:nvPr>
        </p:nvSpPr>
        <p:spPr>
          <a:xfrm>
            <a:off x="1371600" y="436880"/>
            <a:ext cx="10393680" cy="5953760"/>
          </a:xfrm>
        </p:spPr>
        <p:txBody>
          <a:bodyPr/>
          <a:lstStyle/>
          <a:p>
            <a:pPr marL="0" indent="0">
              <a:buNone/>
            </a:pPr>
            <a:endParaRPr lang="es-ES" sz="1000" dirty="0"/>
          </a:p>
          <a:p>
            <a:pPr marL="0" indent="0">
              <a:buNone/>
            </a:pPr>
            <a:endParaRPr lang="es-ES" sz="1000" dirty="0"/>
          </a:p>
          <a:p>
            <a:pPr marL="0" indent="0" algn="just">
              <a:buNone/>
            </a:pPr>
            <a:r>
              <a:rPr lang="es-ES" sz="3500" dirty="0"/>
              <a:t>Encarnar</a:t>
            </a:r>
            <a:r>
              <a:rPr lang="es-PE" sz="3500" dirty="0"/>
              <a:t> el mensaje de la buena noticia de salvación, de la novedad de vida del reino de Dios, tiene entre otras exigencias una clara identificación y servicio con los pobres de la tierra, especialmente, con quienes sufren de manera más directa las consecuencias de la violencia e injusticia: niños, adolescentes, jóvenes, mujeres, madres solas, adultos mayores, pueblos originarios.</a:t>
            </a:r>
          </a:p>
        </p:txBody>
      </p:sp>
    </p:spTree>
    <p:extLst>
      <p:ext uri="{BB962C8B-B14F-4D97-AF65-F5344CB8AC3E}">
        <p14:creationId xmlns:p14="http://schemas.microsoft.com/office/powerpoint/2010/main" val="3069167051"/>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1109F72B-A019-4697-87E7-BE6C0EC86346}"/>
              </a:ext>
            </a:extLst>
          </p:cNvPr>
          <p:cNvSpPr>
            <a:spLocks noGrp="1"/>
          </p:cNvSpPr>
          <p:nvPr>
            <p:ph idx="1"/>
          </p:nvPr>
        </p:nvSpPr>
        <p:spPr>
          <a:xfrm>
            <a:off x="1371600" y="436880"/>
            <a:ext cx="10342880" cy="5943600"/>
          </a:xfrm>
        </p:spPr>
        <p:txBody>
          <a:bodyPr/>
          <a:lstStyle/>
          <a:p>
            <a:pPr marL="0" indent="0">
              <a:buNone/>
            </a:pPr>
            <a:endParaRPr lang="es-ES" sz="1000" dirty="0"/>
          </a:p>
          <a:p>
            <a:pPr marL="0" indent="0" algn="just">
              <a:buNone/>
            </a:pPr>
            <a:r>
              <a:rPr lang="es-ES" sz="3600" dirty="0"/>
              <a:t>En todo esto, ¿dónde están las mujeres? ¿En que trincheras militan? ¿Cómo están encarnando o visibilizando la fe cristiana en los distintos espacios sociales en los que caminan diariamente? ¿Con quiénes están compartiendo ellas sus saberes, experiencias, capacidades y competencias? ¿En que sectores sociales ellas son </a:t>
            </a:r>
            <a:r>
              <a:rPr lang="es-ES" sz="3600" dirty="0">
                <a:solidFill>
                  <a:schemeClr val="accent6">
                    <a:lumMod val="50000"/>
                  </a:schemeClr>
                </a:solidFill>
              </a:rPr>
              <a:t>sacramento</a:t>
            </a:r>
            <a:r>
              <a:rPr lang="es-ES" sz="3600" dirty="0"/>
              <a:t>, es decir, señal palpable y visible de la presencia de Dios? </a:t>
            </a:r>
            <a:endParaRPr lang="es-PE" sz="3600" dirty="0"/>
          </a:p>
        </p:txBody>
      </p:sp>
    </p:spTree>
    <p:extLst>
      <p:ext uri="{BB962C8B-B14F-4D97-AF65-F5344CB8AC3E}">
        <p14:creationId xmlns:p14="http://schemas.microsoft.com/office/powerpoint/2010/main" val="1021983269"/>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3DC10683-4B6C-4A89-8930-4059523C0BAD}"/>
              </a:ext>
            </a:extLst>
          </p:cNvPr>
          <p:cNvSpPr>
            <a:spLocks noGrp="1"/>
          </p:cNvSpPr>
          <p:nvPr>
            <p:ph idx="1"/>
          </p:nvPr>
        </p:nvSpPr>
        <p:spPr>
          <a:xfrm>
            <a:off x="1371600" y="467360"/>
            <a:ext cx="10353040" cy="5963920"/>
          </a:xfrm>
        </p:spPr>
        <p:txBody>
          <a:bodyPr/>
          <a:lstStyle/>
          <a:p>
            <a:pPr marL="0" indent="0">
              <a:buNone/>
            </a:pPr>
            <a:endParaRPr lang="es-ES" sz="1000" dirty="0"/>
          </a:p>
          <a:p>
            <a:pPr marL="0" indent="0" algn="just">
              <a:buNone/>
            </a:pPr>
            <a:r>
              <a:rPr lang="es-ES" sz="3600" dirty="0"/>
              <a:t>Mencioné</a:t>
            </a:r>
            <a:r>
              <a:rPr lang="es-PE" sz="3600" dirty="0"/>
              <a:t> la composición social de las personas vinculadas a las </a:t>
            </a:r>
            <a:r>
              <a:rPr lang="es-PE" sz="3600" dirty="0" err="1"/>
              <a:t>ONGs</a:t>
            </a:r>
            <a:r>
              <a:rPr lang="es-PE" sz="3600" dirty="0"/>
              <a:t>. La mayoría de ellas son mujeres creyentes, especialmente, jóvenes; cuyos saberes, experiencias, capacidades y competencias, están al servicio de sectores sociales vulnerables e indefensos: niños y adolescentes que provienen de familias empobrecidas y desprotegidas, mujeres que sufren diversas violencias, personas con habilidades diferentes, adultos mayores, etc.  </a:t>
            </a:r>
          </a:p>
        </p:txBody>
      </p:sp>
    </p:spTree>
    <p:extLst>
      <p:ext uri="{BB962C8B-B14F-4D97-AF65-F5344CB8AC3E}">
        <p14:creationId xmlns:p14="http://schemas.microsoft.com/office/powerpoint/2010/main" val="359670659"/>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96E3D8F3-8A2F-497D-8443-8F1849105D67}"/>
              </a:ext>
            </a:extLst>
          </p:cNvPr>
          <p:cNvSpPr>
            <a:spLocks noGrp="1"/>
          </p:cNvSpPr>
          <p:nvPr>
            <p:ph idx="1"/>
          </p:nvPr>
        </p:nvSpPr>
        <p:spPr>
          <a:xfrm>
            <a:off x="1371600" y="467360"/>
            <a:ext cx="10312400" cy="5902960"/>
          </a:xfrm>
        </p:spPr>
        <p:txBody>
          <a:bodyPr/>
          <a:lstStyle/>
          <a:p>
            <a:pPr marL="0" indent="0">
              <a:buNone/>
            </a:pPr>
            <a:endParaRPr lang="es-ES" sz="1000" dirty="0"/>
          </a:p>
          <a:p>
            <a:pPr marL="0" indent="0" algn="just">
              <a:buNone/>
            </a:pPr>
            <a:r>
              <a:rPr lang="es-ES" sz="3400" dirty="0"/>
              <a:t>Pero están también las mujeres creyentes que trabajan para el Estado o para las empresas privadas. Y las mujeres creyentes que construyen democracia desde abajo, desde las organizaciones sociales que luchan contra la pobreza, desde el movimiento popular. </a:t>
            </a:r>
          </a:p>
          <a:p>
            <a:pPr marL="0" indent="0" algn="just">
              <a:buNone/>
            </a:pPr>
            <a:r>
              <a:rPr lang="es-ES" sz="3400" dirty="0"/>
              <a:t>Además, las mujeres que participan activamente en los esfuerzos que las iglesias locales realizan, solas o en convenio con una ONG, para luchar contra la pobreza, la falta de oportunidades y las distintas violencias que sufren las familias empobrecidas.</a:t>
            </a:r>
            <a:endParaRPr lang="es-PE" sz="3400" dirty="0"/>
          </a:p>
        </p:txBody>
      </p:sp>
    </p:spTree>
    <p:extLst>
      <p:ext uri="{BB962C8B-B14F-4D97-AF65-F5344CB8AC3E}">
        <p14:creationId xmlns:p14="http://schemas.microsoft.com/office/powerpoint/2010/main" val="4134768698"/>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E06A952D-7554-4A4B-BD6B-21FBFB4A18ED}"/>
              </a:ext>
            </a:extLst>
          </p:cNvPr>
          <p:cNvSpPr>
            <a:spLocks noGrp="1"/>
          </p:cNvSpPr>
          <p:nvPr>
            <p:ph idx="1"/>
          </p:nvPr>
        </p:nvSpPr>
        <p:spPr>
          <a:xfrm>
            <a:off x="1371600" y="487680"/>
            <a:ext cx="10302240" cy="5852160"/>
          </a:xfrm>
        </p:spPr>
        <p:txBody>
          <a:bodyPr/>
          <a:lstStyle/>
          <a:p>
            <a:pPr marL="0" indent="0">
              <a:buNone/>
            </a:pPr>
            <a:endParaRPr lang="es-ES" sz="1000" dirty="0"/>
          </a:p>
          <a:p>
            <a:pPr marL="0" indent="0" algn="just">
              <a:buNone/>
            </a:pPr>
            <a:r>
              <a:rPr lang="es-ES" sz="3800" dirty="0"/>
              <a:t>Puede</a:t>
            </a:r>
            <a:r>
              <a:rPr lang="es-PE" sz="3800" dirty="0"/>
              <a:t> ser cierto que no son una “multitud” o la mayoría. Pero no se puede negar que están en todos lados, se reconozca o no su presencia. Incluso, así las iglesias de las que forman parte, las descarten o no conozcan en que andan cada día y en qué otras veredas de la vida están dando testimonio de su fe en el Dios que ama la vida y apuesta por la justicia.</a:t>
            </a:r>
          </a:p>
        </p:txBody>
      </p:sp>
    </p:spTree>
    <p:extLst>
      <p:ext uri="{BB962C8B-B14F-4D97-AF65-F5344CB8AC3E}">
        <p14:creationId xmlns:p14="http://schemas.microsoft.com/office/powerpoint/2010/main" val="302543735"/>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DB6844E1-0F70-4B87-9791-61561C71FAFF}"/>
              </a:ext>
            </a:extLst>
          </p:cNvPr>
          <p:cNvSpPr>
            <a:spLocks noGrp="1"/>
          </p:cNvSpPr>
          <p:nvPr>
            <p:ph idx="1"/>
          </p:nvPr>
        </p:nvSpPr>
        <p:spPr>
          <a:xfrm>
            <a:off x="1371600" y="416560"/>
            <a:ext cx="10342880" cy="5963920"/>
          </a:xfrm>
        </p:spPr>
        <p:txBody>
          <a:bodyPr/>
          <a:lstStyle/>
          <a:p>
            <a:pPr marL="0" indent="0">
              <a:buNone/>
            </a:pPr>
            <a:endParaRPr lang="es-ES" sz="1000" dirty="0"/>
          </a:p>
          <a:p>
            <a:pPr marL="0" indent="0" algn="just">
              <a:buNone/>
            </a:pPr>
            <a:r>
              <a:rPr lang="es-ES" sz="3500" dirty="0"/>
              <a:t>Las mujeres creyentes son catedráticas en centros universitarios públicos y privados, activistas sociales, operadoras de la justicia, profesoras y médicas, policías y enfermeras, gerentes y lideresas sociales. </a:t>
            </a:r>
          </a:p>
          <a:p>
            <a:pPr marL="0" indent="0" algn="just">
              <a:buNone/>
            </a:pPr>
            <a:r>
              <a:rPr lang="es-ES" sz="3500" dirty="0"/>
              <a:t>En fin, allí están, haciendo patria y siendo iglesia, en los extramuros de la ciudad y en los centros de poder, donde están las víctimas y donde andan los victimarios. Ellas están y esto importa mucho. Pero, ¿sabemos lo que esto significa?</a:t>
            </a:r>
            <a:endParaRPr lang="es-PE" sz="3500" dirty="0"/>
          </a:p>
        </p:txBody>
      </p:sp>
    </p:spTree>
    <p:extLst>
      <p:ext uri="{BB962C8B-B14F-4D97-AF65-F5344CB8AC3E}">
        <p14:creationId xmlns:p14="http://schemas.microsoft.com/office/powerpoint/2010/main" val="495630928"/>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DA74AD28-D8EF-46CC-8E40-FCBF79209AAD}"/>
              </a:ext>
            </a:extLst>
          </p:cNvPr>
          <p:cNvSpPr>
            <a:spLocks noGrp="1"/>
          </p:cNvSpPr>
          <p:nvPr>
            <p:ph idx="1"/>
          </p:nvPr>
        </p:nvSpPr>
        <p:spPr>
          <a:xfrm>
            <a:off x="1371600" y="436880"/>
            <a:ext cx="10393680" cy="5923280"/>
          </a:xfrm>
        </p:spPr>
        <p:txBody>
          <a:bodyPr/>
          <a:lstStyle/>
          <a:p>
            <a:pPr marL="0" indent="0">
              <a:buNone/>
            </a:pPr>
            <a:endParaRPr lang="es-ES" sz="1000" dirty="0"/>
          </a:p>
          <a:p>
            <a:pPr marL="0" indent="0" algn="just">
              <a:buNone/>
            </a:pPr>
            <a:r>
              <a:rPr lang="es-ES" sz="3400" dirty="0"/>
              <a:t>Sin embargo, lo</a:t>
            </a:r>
            <a:r>
              <a:rPr lang="es-PE" sz="3400" dirty="0"/>
              <a:t> que realmente importa, cualquiera sea el lugar en el que se encuentren, entre las víctimas del sistema o entre los operadores políticos del sistema, es que se comporten como lo que son: Seguidoras del Dios de la Vida que ama la justicia.</a:t>
            </a:r>
          </a:p>
          <a:p>
            <a:pPr marL="0" indent="0" algn="just">
              <a:buNone/>
            </a:pPr>
            <a:r>
              <a:rPr lang="es-ES" sz="3400" dirty="0"/>
              <a:t>Pero, ¿estarán siendo acompañadas pastoralmente?</a:t>
            </a:r>
          </a:p>
          <a:p>
            <a:pPr marL="0" indent="0" algn="just">
              <a:buNone/>
            </a:pPr>
            <a:r>
              <a:rPr lang="es-ES" sz="3400" dirty="0"/>
              <a:t>En otras palabras, ¿las iglesias tienen una pastoral para las mujeres que ejercen su vocación para la vida en lugares distintos al templo o al espacio religioso?</a:t>
            </a:r>
            <a:endParaRPr lang="es-PE" sz="3400" dirty="0"/>
          </a:p>
        </p:txBody>
      </p:sp>
    </p:spTree>
    <p:extLst>
      <p:ext uri="{BB962C8B-B14F-4D97-AF65-F5344CB8AC3E}">
        <p14:creationId xmlns:p14="http://schemas.microsoft.com/office/powerpoint/2010/main" val="2722402631"/>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7332816B-5302-41F6-845D-BD9A24AD2D0E}"/>
              </a:ext>
            </a:extLst>
          </p:cNvPr>
          <p:cNvSpPr>
            <a:spLocks noGrp="1"/>
          </p:cNvSpPr>
          <p:nvPr>
            <p:ph idx="1"/>
          </p:nvPr>
        </p:nvSpPr>
        <p:spPr>
          <a:xfrm>
            <a:off x="1371600" y="477520"/>
            <a:ext cx="10322560" cy="5892800"/>
          </a:xfrm>
        </p:spPr>
        <p:txBody>
          <a:bodyPr/>
          <a:lstStyle/>
          <a:p>
            <a:pPr marL="0" indent="0" algn="just">
              <a:buNone/>
            </a:pPr>
            <a:endParaRPr lang="es-ES" sz="1000" dirty="0"/>
          </a:p>
          <a:p>
            <a:pPr marL="0" indent="0" algn="just">
              <a:buNone/>
            </a:pPr>
            <a:r>
              <a:rPr lang="es-ES" sz="3600" dirty="0"/>
              <a:t>En síntesis</a:t>
            </a:r>
            <a:r>
              <a:rPr lang="es-PE" sz="3600" dirty="0"/>
              <a:t>, estén donde estén las mujeres creyentes, importa mucho que en esos lugares de testimonio (su tierra de misión) defiendan la justicia y no la injusticia, que le digan no a todas las formas de violencia y no que las justifiquen, que apuestan por la paz y no por discordia, que sean íntegras y anden lejos de la corrupción.</a:t>
            </a:r>
          </a:p>
          <a:p>
            <a:pPr marL="0" indent="0" algn="just">
              <a:buNone/>
            </a:pPr>
            <a:r>
              <a:rPr lang="es-ES" sz="3600" dirty="0"/>
              <a:t>¿</a:t>
            </a:r>
            <a:r>
              <a:rPr lang="es-PE" sz="3600" dirty="0"/>
              <a:t>Es pedir mucho, demasiado</a:t>
            </a:r>
            <a:r>
              <a:rPr lang="es-PE" sz="3600"/>
              <a:t>, exageradamente?</a:t>
            </a:r>
            <a:endParaRPr lang="es-PE" sz="3600" dirty="0"/>
          </a:p>
        </p:txBody>
      </p:sp>
    </p:spTree>
    <p:extLst>
      <p:ext uri="{BB962C8B-B14F-4D97-AF65-F5344CB8AC3E}">
        <p14:creationId xmlns:p14="http://schemas.microsoft.com/office/powerpoint/2010/main" val="282972035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Marcador de contenido 4">
            <a:extLst>
              <a:ext uri="{FF2B5EF4-FFF2-40B4-BE49-F238E27FC236}">
                <a16:creationId xmlns:a16="http://schemas.microsoft.com/office/drawing/2014/main" id="{08482E0E-DAF9-403B-9097-45D974B5BB76}"/>
              </a:ext>
            </a:extLst>
          </p:cNvPr>
          <p:cNvPicPr>
            <a:picLocks noGrp="1" noChangeAspect="1"/>
          </p:cNvPicPr>
          <p:nvPr>
            <p:ph idx="1"/>
          </p:nvPr>
        </p:nvPicPr>
        <p:blipFill>
          <a:blip r:embed="rId2"/>
          <a:stretch>
            <a:fillRect/>
          </a:stretch>
        </p:blipFill>
        <p:spPr>
          <a:xfrm>
            <a:off x="2956560" y="335280"/>
            <a:ext cx="6228080" cy="6096000"/>
          </a:xfrm>
        </p:spPr>
      </p:pic>
    </p:spTree>
    <p:extLst>
      <p:ext uri="{BB962C8B-B14F-4D97-AF65-F5344CB8AC3E}">
        <p14:creationId xmlns:p14="http://schemas.microsoft.com/office/powerpoint/2010/main" val="110016185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C8328174-5F2A-4AF5-B98A-63B189A56BD7}"/>
              </a:ext>
            </a:extLst>
          </p:cNvPr>
          <p:cNvSpPr>
            <a:spLocks noGrp="1"/>
          </p:cNvSpPr>
          <p:nvPr>
            <p:ph idx="1"/>
          </p:nvPr>
        </p:nvSpPr>
        <p:spPr>
          <a:xfrm>
            <a:off x="1371599" y="467833"/>
            <a:ext cx="10334847" cy="5932967"/>
          </a:xfrm>
        </p:spPr>
        <p:txBody>
          <a:bodyPr/>
          <a:lstStyle/>
          <a:p>
            <a:pPr marL="0" indent="0">
              <a:buNone/>
            </a:pPr>
            <a:endParaRPr lang="es-ES" sz="1000" dirty="0"/>
          </a:p>
          <a:p>
            <a:pPr marL="0" indent="0" algn="just">
              <a:buNone/>
            </a:pPr>
            <a:r>
              <a:rPr lang="es-ES" sz="3500" dirty="0"/>
              <a:t>Esta imagen es de una joven peruana, protestando en la emblemática Plaza San Martín en noviembre del 2020, luego de que el Congreso de la República vacara al presidente Martín Vizcarra y entregara la presidencia del país a Manuel Merino.</a:t>
            </a:r>
          </a:p>
          <a:p>
            <a:pPr marL="0" indent="0" algn="just">
              <a:buNone/>
            </a:pPr>
            <a:r>
              <a:rPr lang="es-ES" sz="3500" dirty="0"/>
              <a:t>Luego de varios días de protestas ciudadanas convocadas mediante las redes sociales, Manuel Merino, tuvo que renunciar. Permaneció en el cargo menos de una semana.</a:t>
            </a:r>
            <a:endParaRPr lang="es-PE" sz="3500" dirty="0"/>
          </a:p>
        </p:txBody>
      </p:sp>
    </p:spTree>
    <p:extLst>
      <p:ext uri="{BB962C8B-B14F-4D97-AF65-F5344CB8AC3E}">
        <p14:creationId xmlns:p14="http://schemas.microsoft.com/office/powerpoint/2010/main" val="23916405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Marcador de contenido 4">
            <a:extLst>
              <a:ext uri="{FF2B5EF4-FFF2-40B4-BE49-F238E27FC236}">
                <a16:creationId xmlns:a16="http://schemas.microsoft.com/office/drawing/2014/main" id="{550D448F-0009-463B-B243-E20ED5A61B9A}"/>
              </a:ext>
            </a:extLst>
          </p:cNvPr>
          <p:cNvPicPr>
            <a:picLocks noGrp="1" noChangeAspect="1"/>
          </p:cNvPicPr>
          <p:nvPr>
            <p:ph idx="1"/>
          </p:nvPr>
        </p:nvPicPr>
        <p:blipFill>
          <a:blip r:embed="rId2"/>
          <a:stretch>
            <a:fillRect/>
          </a:stretch>
        </p:blipFill>
        <p:spPr>
          <a:xfrm>
            <a:off x="7985760" y="406400"/>
            <a:ext cx="3302000" cy="5852160"/>
          </a:xfrm>
        </p:spPr>
      </p:pic>
      <p:sp>
        <p:nvSpPr>
          <p:cNvPr id="5" name="CuadroTexto 4">
            <a:extLst>
              <a:ext uri="{FF2B5EF4-FFF2-40B4-BE49-F238E27FC236}">
                <a16:creationId xmlns:a16="http://schemas.microsoft.com/office/drawing/2014/main" id="{179B28E1-2BB7-4D83-8BBA-642AD345B8A8}"/>
              </a:ext>
            </a:extLst>
          </p:cNvPr>
          <p:cNvSpPr txBox="1"/>
          <p:nvPr/>
        </p:nvSpPr>
        <p:spPr>
          <a:xfrm>
            <a:off x="1564640" y="751840"/>
            <a:ext cx="6390640" cy="5139869"/>
          </a:xfrm>
          <a:prstGeom prst="rect">
            <a:avLst/>
          </a:prstGeom>
          <a:noFill/>
        </p:spPr>
        <p:txBody>
          <a:bodyPr wrap="square" rtlCol="0">
            <a:spAutoFit/>
          </a:bodyPr>
          <a:lstStyle/>
          <a:p>
            <a:pPr algn="just"/>
            <a:r>
              <a:rPr lang="es-ES" sz="3000" dirty="0"/>
              <a:t>La foto es de una pastora pentecostal de Villa El Salvador, al sur de la ciudad de Lima, Perú, un distrito conocido por la presencia de un fuerte movimiento popular.</a:t>
            </a:r>
          </a:p>
          <a:p>
            <a:pPr algn="just"/>
            <a:endParaRPr lang="es-ES" sz="1000" dirty="0"/>
          </a:p>
          <a:p>
            <a:pPr algn="just"/>
            <a:r>
              <a:rPr lang="es-ES" sz="3000" dirty="0"/>
              <a:t>Ella tiene un Comedor Popular que funciona en el templo y que ofrece menús diarios a 5 soles (casi un dólar) a vecinos, transeúntes y trabajadores que laboran en la zona.</a:t>
            </a:r>
          </a:p>
          <a:p>
            <a:endParaRPr lang="es-PE" dirty="0"/>
          </a:p>
        </p:txBody>
      </p:sp>
    </p:spTree>
    <p:extLst>
      <p:ext uri="{BB962C8B-B14F-4D97-AF65-F5344CB8AC3E}">
        <p14:creationId xmlns:p14="http://schemas.microsoft.com/office/powerpoint/2010/main" val="5676459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CFBE9A18-99F9-4668-BB31-826FB13C591E}"/>
              </a:ext>
            </a:extLst>
          </p:cNvPr>
          <p:cNvSpPr>
            <a:spLocks noGrp="1"/>
          </p:cNvSpPr>
          <p:nvPr>
            <p:ph idx="1"/>
          </p:nvPr>
        </p:nvSpPr>
        <p:spPr>
          <a:xfrm>
            <a:off x="1371600" y="457200"/>
            <a:ext cx="10373360" cy="5933440"/>
          </a:xfrm>
        </p:spPr>
        <p:txBody>
          <a:bodyPr>
            <a:normAutofit/>
          </a:bodyPr>
          <a:lstStyle/>
          <a:p>
            <a:pPr marL="0" indent="0">
              <a:buNone/>
            </a:pPr>
            <a:endParaRPr lang="es-ES" sz="1000" dirty="0"/>
          </a:p>
          <a:p>
            <a:pPr marL="0" indent="0" algn="just">
              <a:buNone/>
            </a:pPr>
            <a:r>
              <a:rPr lang="es-ES" sz="3400" dirty="0"/>
              <a:t>El Comedor Popular esta afiliado a la </a:t>
            </a:r>
            <a:r>
              <a:rPr lang="es-PE" sz="3400" dirty="0"/>
              <a:t>Distrital Central de Comedores Autogestionarios de Villa El Salvador (DICECOA). </a:t>
            </a:r>
          </a:p>
          <a:p>
            <a:pPr marL="0" indent="0" algn="just">
              <a:buNone/>
            </a:pPr>
            <a:r>
              <a:rPr lang="es-PE" sz="3400" dirty="0"/>
              <a:t>La DICECOA es una organización popular conformada por comedores autogestionarios que trabajan de manera conjunta para garantizar el acceso de las familias pobres a una alimentación adecuada y nutritiva, es decir, acompaña a las personas más vulnerables de la comunidad en su lucha diaria contra la pobreza.</a:t>
            </a:r>
          </a:p>
        </p:txBody>
      </p:sp>
    </p:spTree>
    <p:extLst>
      <p:ext uri="{BB962C8B-B14F-4D97-AF65-F5344CB8AC3E}">
        <p14:creationId xmlns:p14="http://schemas.microsoft.com/office/powerpoint/2010/main" val="320504569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2028D4FE-DBF3-4993-B1DF-E6377A5AEFA7}"/>
              </a:ext>
            </a:extLst>
          </p:cNvPr>
          <p:cNvSpPr>
            <a:spLocks noGrp="1"/>
          </p:cNvSpPr>
          <p:nvPr>
            <p:ph idx="1"/>
          </p:nvPr>
        </p:nvSpPr>
        <p:spPr>
          <a:xfrm>
            <a:off x="1371600" y="396240"/>
            <a:ext cx="10342880" cy="5943600"/>
          </a:xfrm>
        </p:spPr>
        <p:txBody>
          <a:bodyPr/>
          <a:lstStyle/>
          <a:p>
            <a:pPr marL="0" indent="0">
              <a:buNone/>
            </a:pPr>
            <a:endParaRPr lang="es-ES" sz="1000" dirty="0"/>
          </a:p>
          <a:p>
            <a:pPr marL="0" indent="0" algn="just">
              <a:buNone/>
            </a:pPr>
            <a:r>
              <a:rPr lang="es-ES" sz="4000" dirty="0"/>
              <a:t>¿</a:t>
            </a:r>
            <a:r>
              <a:rPr lang="es-PE" sz="4000" dirty="0"/>
              <a:t>Qué indican estos tres ejemplos de mujeres en la plaza pública? </a:t>
            </a:r>
          </a:p>
          <a:p>
            <a:pPr marL="0" indent="0" algn="just">
              <a:buNone/>
            </a:pPr>
            <a:r>
              <a:rPr lang="es-PE" sz="4000" dirty="0"/>
              <a:t>De la primera imagen no tengo información sobre el compromiso religioso de la mujer que allí aparece. La segunda imagen es de una joven presbiteriana. Y la tercera imagen, como se ha mencionado, pertenece a una pastora pentecostal. Las tres están en la plaza pública.</a:t>
            </a:r>
          </a:p>
        </p:txBody>
      </p:sp>
    </p:spTree>
    <p:extLst>
      <p:ext uri="{BB962C8B-B14F-4D97-AF65-F5344CB8AC3E}">
        <p14:creationId xmlns:p14="http://schemas.microsoft.com/office/powerpoint/2010/main" val="1000937873"/>
      </p:ext>
    </p:extLst>
  </p:cSld>
  <p:clrMapOvr>
    <a:masterClrMapping/>
  </p:clrMapOvr>
</p:sld>
</file>

<file path=ppt/theme/theme1.xml><?xml version="1.0" encoding="utf-8"?>
<a:theme xmlns:a="http://schemas.openxmlformats.org/drawingml/2006/main" name="Recorte">
  <a:themeElements>
    <a:clrScheme name="Crop">
      <a:dk1>
        <a:sysClr val="windowText" lastClr="000000"/>
      </a:dk1>
      <a:lt1>
        <a:sysClr val="window" lastClr="FFFFFF"/>
      </a:lt1>
      <a:dk2>
        <a:srgbClr val="191B0E"/>
      </a:dk2>
      <a:lt2>
        <a:srgbClr val="EFEDE3"/>
      </a:lt2>
      <a:accent1>
        <a:srgbClr val="8C8D86"/>
      </a:accent1>
      <a:accent2>
        <a:srgbClr val="E6C069"/>
      </a:accent2>
      <a:accent3>
        <a:srgbClr val="897B61"/>
      </a:accent3>
      <a:accent4>
        <a:srgbClr val="8DAB8E"/>
      </a:accent4>
      <a:accent5>
        <a:srgbClr val="77A2BB"/>
      </a:accent5>
      <a:accent6>
        <a:srgbClr val="E28394"/>
      </a:accent6>
      <a:hlink>
        <a:srgbClr val="77A2BB"/>
      </a:hlink>
      <a:folHlink>
        <a:srgbClr val="957A99"/>
      </a:folHlink>
    </a:clrScheme>
    <a:fontScheme name="Crop">
      <a:maj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Crop">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34925" cap="flat" cmpd="sng" algn="in">
          <a:solidFill>
            <a:schemeClr val="phClr"/>
          </a:solidFill>
          <a:prstDash val="solid"/>
        </a:ln>
        <a:ln w="19050" cap="flat" cmpd="sng" algn="in">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3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rop" id="{EC9488ED-E761-4D60-9AC4-764D1FE2C171}" vid="{CE19780C-D67D-4C13-9DE9-A52BC3BA51B4}"/>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1603</TotalTime>
  <Words>3215</Words>
  <Application>Microsoft Office PowerPoint</Application>
  <PresentationFormat>Panorámica</PresentationFormat>
  <Paragraphs>133</Paragraphs>
  <Slides>47</Slides>
  <Notes>1</Notes>
  <HiddenSlides>0</HiddenSlides>
  <MMClips>0</MMClips>
  <ScaleCrop>false</ScaleCrop>
  <HeadingPairs>
    <vt:vector size="6" baseType="variant">
      <vt:variant>
        <vt:lpstr>Fuentes usadas</vt:lpstr>
      </vt:variant>
      <vt:variant>
        <vt:i4>2</vt:i4>
      </vt:variant>
      <vt:variant>
        <vt:lpstr>Tema</vt:lpstr>
      </vt:variant>
      <vt:variant>
        <vt:i4>1</vt:i4>
      </vt:variant>
      <vt:variant>
        <vt:lpstr>Títulos de diapositiva</vt:lpstr>
      </vt:variant>
      <vt:variant>
        <vt:i4>47</vt:i4>
      </vt:variant>
    </vt:vector>
  </HeadingPairs>
  <TitlesOfParts>
    <vt:vector size="50" baseType="lpstr">
      <vt:lpstr>Calibri</vt:lpstr>
      <vt:lpstr>Franklin Gothic Book</vt:lpstr>
      <vt:lpstr>Recorte</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Dario Lopez</dc:creator>
  <cp:lastModifiedBy>Dario Lopez Rodrigue</cp:lastModifiedBy>
  <cp:revision>61</cp:revision>
  <dcterms:created xsi:type="dcterms:W3CDTF">2020-11-13T18:30:58Z</dcterms:created>
  <dcterms:modified xsi:type="dcterms:W3CDTF">2025-03-05T20:06:29Z</dcterms:modified>
</cp:coreProperties>
</file>