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3"/>
    <p:sldId id="275" r:id="rId4"/>
    <p:sldId id="261" r:id="rId5"/>
    <p:sldId id="258" r:id="rId6"/>
    <p:sldId id="257" r:id="rId7"/>
    <p:sldId id="259" r:id="rId8"/>
    <p:sldId id="277" r:id="rId9"/>
    <p:sldId id="260" r:id="rId10"/>
    <p:sldId id="279" r:id="rId11"/>
    <p:sldId id="262" r:id="rId12"/>
    <p:sldId id="278" r:id="rId13"/>
    <p:sldId id="263" r:id="rId14"/>
    <p:sldId id="280" r:id="rId15"/>
    <p:sldId id="264" r:id="rId16"/>
    <p:sldId id="265" r:id="rId17"/>
    <p:sldId id="266" r:id="rId18"/>
    <p:sldId id="268" r:id="rId19"/>
    <p:sldId id="269" r:id="rId20"/>
    <p:sldId id="272" r:id="rId21"/>
    <p:sldId id="270" r:id="rId22"/>
    <p:sldId id="271" r:id="rId23"/>
    <p:sldId id="273" r:id="rId24"/>
    <p:sldId id="274" r:id="rId25"/>
    <p:sldId id="276" r:id="rId26"/>
    <p:sldId id="281" r:id="rId27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117" d="100"/>
          <a:sy n="117" d="100"/>
        </p:scale>
        <p:origin x="510" y="102"/>
      </p:cViewPr>
      <p:guideLst>
        <p:guide orient="horz" pos="2159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handoutMaster" Target="handoutMasters/handoutMaster1.xml"/><Relationship Id="rId28" Type="http://schemas.openxmlformats.org/officeDocument/2006/relationships/notesMaster" Target="notesMasters/notesMaster1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en-US" smtClean="0"/>
            </a:fld>
            <a:endParaRPr lang="en-US"/>
          </a:p>
        </p:txBody>
      </p:sp>
      <p:sp>
        <p:nvSpPr>
          <p:cNvPr id="4" name="Slide Image Placeho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8933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24417" y="1196975"/>
            <a:ext cx="10943167" cy="108267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en-US" altLang="zh-CN" noProof="0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26533" y="2422525"/>
            <a:ext cx="10949517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en-US" altLang="zh-CN" noProof="0" smtClean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8544C22-EC13-4D2B-BB53-07ACC9C2DCDB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90500"/>
            <a:ext cx="27432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90500"/>
            <a:ext cx="802640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8" name="Marcador de posición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8544C22-EC13-4D2B-BB53-07ACC9C2DCDB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9EFD9D74-47D9-4702-A33C-335B63B48DBF}" type="datetimeFigureOut">
              <a:rPr lang="en-US" smtClean="0"/>
            </a:fld>
            <a:endParaRPr lang="en-US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FABC47A4-756D-490B-A52F-7D9E2C9FC05F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6" name="Picture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12208933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760FBDFE-C587-4B4C-A407-44438C67B59E}" type="datetimeFigureOut">
              <a:rPr lang="en-US" smtClean="0"/>
            </a:fld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s-ES" altLang="en-US"/>
              <a:t> </a:t>
            </a:r>
            <a:r>
              <a:rPr lang="es-ES" altLang="en-US" sz="4400" b="1"/>
              <a:t>RECLUTAMIENTO DE NIÑOS Y NIÑAS EN COLOMBIA </a:t>
            </a:r>
            <a:endParaRPr lang="es-ES" altLang="en-US" sz="4400" b="1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es-ES" altLang="en-US"/>
          </a:p>
          <a:p>
            <a:r>
              <a:rPr lang="es-ES" altLang="en-US" b="1"/>
              <a:t>“UNA TRAGEDIA QUE NO CESA Y UN DESAFIO PARA LA IGLESIA”</a:t>
            </a:r>
            <a:endParaRPr lang="es-ES" altLang="en-US" b="1"/>
          </a:p>
          <a:p>
            <a:endParaRPr lang="es-ES" altLang="en-US" b="1"/>
          </a:p>
          <a:p>
            <a:endParaRPr lang="es-ES" altLang="en-US" b="1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s-ES" altLang="en-US" sz="4400" b="1"/>
              <a:t>REALIDAD ACTUAL  </a:t>
            </a:r>
            <a:endParaRPr lang="es-ES" altLang="en-US" sz="4400" b="1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 algn="just">
              <a:buNone/>
            </a:pPr>
            <a:r>
              <a:rPr lang="en-US" altLang="es-ES" sz="3400"/>
              <a:t>Numerosos grupos armados operan en Colombia, impulsados por econom</a:t>
            </a:r>
            <a:r>
              <a:rPr lang="en-US" altLang="en-US" sz="3400"/>
              <a:t>í</a:t>
            </a:r>
            <a:r>
              <a:rPr lang="en-US" altLang="es-ES" sz="3400"/>
              <a:t>as ilegales como el narcotr</a:t>
            </a:r>
            <a:r>
              <a:rPr lang="en-US" altLang="en-US" sz="3400"/>
              <a:t>á</a:t>
            </a:r>
            <a:r>
              <a:rPr lang="en-US" altLang="es-ES" sz="3400"/>
              <a:t>fico y la miner</a:t>
            </a:r>
            <a:r>
              <a:rPr lang="en-US" altLang="en-US" sz="3400"/>
              <a:t>í</a:t>
            </a:r>
            <a:r>
              <a:rPr lang="en-US" altLang="es-ES" sz="3400"/>
              <a:t>a ilegal. Estos grupos incluyen al Ej</a:t>
            </a:r>
            <a:r>
              <a:rPr lang="en-US" altLang="en-US" sz="3400"/>
              <a:t>é</a:t>
            </a:r>
            <a:r>
              <a:rPr lang="en-US" altLang="es-ES" sz="3400"/>
              <a:t>rcito de Liberaci</a:t>
            </a:r>
            <a:r>
              <a:rPr lang="en-US" altLang="en-US" sz="3400"/>
              <a:t>ó</a:t>
            </a:r>
            <a:r>
              <a:rPr lang="en-US" altLang="es-ES" sz="3400"/>
              <a:t>n Nacional (ELN),  varios grupos “disidentes” surgidos de la desmovilizaci</a:t>
            </a:r>
            <a:r>
              <a:rPr lang="en-US" altLang="en-US" sz="3400"/>
              <a:t>ó</a:t>
            </a:r>
            <a:r>
              <a:rPr lang="en-US" altLang="es-ES" sz="3400"/>
              <a:t>n de las FARC en el 2017; y el “Clan del Golfo”. Este </a:t>
            </a:r>
            <a:r>
              <a:rPr lang="en-US" altLang="en-US" sz="3400"/>
              <a:t>ú</a:t>
            </a:r>
            <a:r>
              <a:rPr lang="en-US" altLang="es-ES" sz="3400"/>
              <a:t>ltimo surgi</a:t>
            </a:r>
            <a:r>
              <a:rPr lang="en-US" altLang="en-US" sz="3400"/>
              <a:t>ó</a:t>
            </a:r>
            <a:r>
              <a:rPr lang="en-US" altLang="es-ES" sz="3400"/>
              <a:t> de la desmovilizaci</a:t>
            </a:r>
            <a:r>
              <a:rPr lang="en-US" altLang="en-US" sz="3400"/>
              <a:t>ó</a:t>
            </a:r>
            <a:r>
              <a:rPr lang="en-US" altLang="es-ES" sz="3400"/>
              <a:t>n de grupos paramilitares a mediados de la d</a:t>
            </a:r>
            <a:r>
              <a:rPr lang="en-US" altLang="en-US" sz="3400"/>
              <a:t>é</a:t>
            </a:r>
            <a:r>
              <a:rPr lang="en-US" altLang="es-ES" sz="3400"/>
              <a:t>cada de los 2000 y tambi</a:t>
            </a:r>
            <a:r>
              <a:rPr lang="en-US" altLang="en-US" sz="3400"/>
              <a:t>é</a:t>
            </a:r>
            <a:r>
              <a:rPr lang="en-US" altLang="es-ES" sz="3400"/>
              <a:t>n se conoce como Autodefensas Gaitanistas de Colombia (AGC). </a:t>
            </a:r>
            <a:endParaRPr lang="en-US" altLang="es-ES" sz="3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s-ES" altLang="en-US" sz="4800" b="1"/>
              <a:t>GRUPOS QUE RECLUTAN</a:t>
            </a:r>
            <a:endParaRPr lang="es-ES" altLang="en-US" sz="4800" b="1"/>
          </a:p>
        </p:txBody>
      </p:sp>
      <p:pic>
        <p:nvPicPr>
          <p:cNvPr id="6" name="Marcador de posición de contenido 5" descr="IMG_256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496185" y="1174750"/>
            <a:ext cx="7357745" cy="50831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s-ES" altLang="en-US" sz="4400" b="1"/>
              <a:t>REALIDAD RURAL Y URBANA</a:t>
            </a:r>
            <a:endParaRPr lang="es-ES" altLang="en-US" sz="4400" b="1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 algn="just">
              <a:buNone/>
            </a:pPr>
            <a:r>
              <a:rPr lang="en-US" altLang="es-ES"/>
              <a:t>El reclutamiento y uso de N</a:t>
            </a:r>
            <a:r>
              <a:rPr lang="es-ES" altLang="en-US"/>
              <a:t>iños y Niñas </a:t>
            </a:r>
            <a:r>
              <a:rPr lang="en-US" altLang="es-ES"/>
              <a:t>est</a:t>
            </a:r>
            <a:r>
              <a:rPr lang="en-US" altLang="en-US"/>
              <a:t>á</a:t>
            </a:r>
            <a:r>
              <a:rPr lang="en-US" altLang="es-ES"/>
              <a:t>n presentes tanto en zonas urbanas como rurales, pero var</a:t>
            </a:r>
            <a:r>
              <a:rPr lang="en-US" altLang="en-US"/>
              <a:t>í</a:t>
            </a:r>
            <a:r>
              <a:rPr lang="en-US" altLang="es-ES"/>
              <a:t>an seg</a:t>
            </a:r>
            <a:r>
              <a:rPr lang="en-US" altLang="en-US"/>
              <a:t>ú</a:t>
            </a:r>
            <a:r>
              <a:rPr lang="en-US" altLang="es-ES"/>
              <a:t>n el contexto. El reclutamiento</a:t>
            </a:r>
            <a:r>
              <a:rPr lang="es-ES" altLang="en-US"/>
              <a:t> en zonas rurales los grupos alzados en armas t</a:t>
            </a:r>
            <a:r>
              <a:rPr lang="en-US" altLang="es-ES"/>
              <a:t>ienen un mayor control social y territorial, lo que les permite seleccionar a los </a:t>
            </a:r>
            <a:r>
              <a:rPr lang="es-ES" altLang="en-US"/>
              <a:t>niños y niñas d</a:t>
            </a:r>
            <a:r>
              <a:rPr lang="en-US" altLang="es-ES"/>
              <a:t>e manera m</a:t>
            </a:r>
            <a:r>
              <a:rPr lang="en-US" altLang="en-US"/>
              <a:t>á</a:t>
            </a:r>
            <a:r>
              <a:rPr lang="en-US" altLang="es-ES"/>
              <a:t>s efectiva para el reclutamiento y uso. En estas </a:t>
            </a:r>
            <a:r>
              <a:rPr lang="en-US" altLang="en-US"/>
              <a:t>á</a:t>
            </a:r>
            <a:r>
              <a:rPr lang="en-US" altLang="es-ES"/>
              <a:t>reas hay una presencia estatal limitada, se concentran cultivos il</a:t>
            </a:r>
            <a:r>
              <a:rPr lang="en-US" altLang="en-US"/>
              <a:t>í</a:t>
            </a:r>
            <a:r>
              <a:rPr lang="en-US" altLang="es-ES"/>
              <a:t>citos de coca y est</a:t>
            </a:r>
            <a:r>
              <a:rPr lang="en-US" altLang="en-US"/>
              <a:t>á</a:t>
            </a:r>
            <a:r>
              <a:rPr lang="en-US" altLang="es-ES"/>
              <a:t>n ubicadas donde el transporte de drogas tiene lugar, como en los r</a:t>
            </a:r>
            <a:r>
              <a:rPr lang="en-US" altLang="en-US"/>
              <a:t>í</a:t>
            </a:r>
            <a:r>
              <a:rPr lang="en-US" altLang="es-ES"/>
              <a:t>os, lo que las hace atractivas para los </a:t>
            </a:r>
            <a:r>
              <a:rPr lang="es-ES" altLang="en-US"/>
              <a:t>grupos armados.</a:t>
            </a:r>
            <a:endParaRPr lang="es-ES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s-ES" altLang="en-US" sz="4000" b="1"/>
              <a:t>CIFRAS DE NIÑOS Y NIÑAS RECLUTADOS</a:t>
            </a:r>
            <a:endParaRPr lang="es-ES" altLang="en-US" sz="4000" b="1"/>
          </a:p>
        </p:txBody>
      </p:sp>
      <p:pic>
        <p:nvPicPr>
          <p:cNvPr id="5" name="Marcador de posición de contenido 4" descr="IMG_256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334895" y="1174750"/>
            <a:ext cx="7536180" cy="4953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s-ES" altLang="en-US" sz="4400" b="1"/>
              <a:t>ESTADISTICAS OFICIALES</a:t>
            </a:r>
            <a:endParaRPr lang="es-ES" altLang="en-US" sz="4400" b="1"/>
          </a:p>
        </p:txBody>
      </p:sp>
      <p:pic>
        <p:nvPicPr>
          <p:cNvPr id="4" name="Imagen 1" descr="IMG_256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551940" y="860425"/>
            <a:ext cx="8592820" cy="572960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s-ES" altLang="en-US" b="1"/>
              <a:t>PRINCIPALES FACTORES</a:t>
            </a:r>
            <a:endParaRPr lang="es-ES" altLang="en-US" b="1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es-ES"/>
              <a:t>Factores individuales</a:t>
            </a:r>
            <a:endParaRPr lang="en-US" altLang="es-ES"/>
          </a:p>
          <a:p>
            <a:r>
              <a:rPr lang="es-ES" altLang="en-US"/>
              <a:t>D</a:t>
            </a:r>
            <a:r>
              <a:rPr lang="en-US" altLang="es-ES"/>
              <a:t>ificultades econ</a:t>
            </a:r>
            <a:r>
              <a:rPr lang="en-US" altLang="en-US"/>
              <a:t>ó</a:t>
            </a:r>
            <a:r>
              <a:rPr lang="en-US" altLang="es-ES"/>
              <a:t>micas</a:t>
            </a:r>
            <a:endParaRPr lang="en-US" altLang="es-ES"/>
          </a:p>
          <a:p>
            <a:r>
              <a:rPr lang="es-ES" altLang="en-US"/>
              <a:t>P</a:t>
            </a:r>
            <a:r>
              <a:rPr lang="en-US" altLang="es-ES"/>
              <a:t>resiones psicol</a:t>
            </a:r>
            <a:r>
              <a:rPr lang="en-US" altLang="en-US"/>
              <a:t>ó</a:t>
            </a:r>
            <a:r>
              <a:rPr lang="en-US" altLang="es-ES"/>
              <a:t>gicas y agravios personales</a:t>
            </a:r>
            <a:r>
              <a:rPr lang="es-ES" altLang="en-US"/>
              <a:t>.</a:t>
            </a:r>
            <a:endParaRPr lang="en-US" altLang="es-ES"/>
          </a:p>
          <a:p>
            <a:r>
              <a:rPr lang="en-US" altLang="es-ES"/>
              <a:t>Una forma de asociaci</a:t>
            </a:r>
            <a:r>
              <a:rPr lang="en-US" altLang="en-US"/>
              <a:t>ó</a:t>
            </a:r>
            <a:r>
              <a:rPr lang="en-US" altLang="es-ES"/>
              <a:t>n es a trav</a:t>
            </a:r>
            <a:r>
              <a:rPr lang="en-US" altLang="en-US"/>
              <a:t>é</a:t>
            </a:r>
            <a:r>
              <a:rPr lang="en-US" altLang="es-ES"/>
              <a:t>s de pr</a:t>
            </a:r>
            <a:r>
              <a:rPr lang="en-US" altLang="en-US"/>
              <a:t>é</a:t>
            </a:r>
            <a:r>
              <a:rPr lang="en-US" altLang="es-ES"/>
              <a:t>stamos administrados por </a:t>
            </a:r>
            <a:r>
              <a:rPr lang="es-ES" altLang="en-US"/>
              <a:t>Grupos Armados</a:t>
            </a:r>
            <a:r>
              <a:rPr lang="en-US" altLang="es-ES"/>
              <a:t>.</a:t>
            </a:r>
            <a:endParaRPr lang="en-US" altLang="es-ES"/>
          </a:p>
          <a:p>
            <a:r>
              <a:rPr lang="en-US" altLang="es-ES"/>
              <a:t>Los lazos familiares tambi</a:t>
            </a:r>
            <a:r>
              <a:rPr lang="en-US" altLang="en-US"/>
              <a:t>é</a:t>
            </a:r>
            <a:r>
              <a:rPr lang="en-US" altLang="es-ES"/>
              <a:t>n pueden conformar una t</a:t>
            </a:r>
            <a:r>
              <a:rPr lang="en-US" altLang="en-US"/>
              <a:t>á</a:t>
            </a:r>
            <a:r>
              <a:rPr lang="en-US" altLang="es-ES"/>
              <a:t>ctica de reclutamiento</a:t>
            </a:r>
            <a:r>
              <a:rPr lang="es-ES" altLang="en-US"/>
              <a:t>.</a:t>
            </a:r>
            <a:endParaRPr lang="es-ES" altLang="en-US"/>
          </a:p>
          <a:p>
            <a:r>
              <a:rPr lang="en-US" altLang="es-ES"/>
              <a:t>Las redes de pares con el objetivo de reclutar a ot</a:t>
            </a:r>
            <a:r>
              <a:rPr lang="es-ES" altLang="en-US"/>
              <a:t>ros.</a:t>
            </a:r>
            <a:endParaRPr lang="en-US" altLang="es-ES"/>
          </a:p>
          <a:p>
            <a:endParaRPr lang="en-US" altLang="es-ES"/>
          </a:p>
          <a:p>
            <a:endParaRPr lang="en-US" altLang="es-ES"/>
          </a:p>
          <a:p>
            <a:endParaRPr lang="en-US" altLang="es-E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s-ES" altLang="en-US" b="1"/>
              <a:t>PERSUACIÓN Y ENGAÑOS</a:t>
            </a:r>
            <a:endParaRPr lang="es-ES" altLang="en-US" b="1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 algn="just">
              <a:buNone/>
            </a:pPr>
            <a:r>
              <a:rPr lang="en-US" altLang="es-ES" sz="3600"/>
              <a:t>Siempre hay oportunismo y enga</a:t>
            </a:r>
            <a:r>
              <a:rPr lang="en-US" altLang="en-US" sz="3600"/>
              <a:t>ñ</a:t>
            </a:r>
            <a:r>
              <a:rPr lang="en-US" altLang="es-ES" sz="3600"/>
              <a:t>o</a:t>
            </a:r>
            <a:r>
              <a:rPr lang="es-ES" altLang="en-US" sz="3600"/>
              <a:t>.</a:t>
            </a:r>
            <a:endParaRPr lang="es-ES" altLang="en-US" sz="3600"/>
          </a:p>
          <a:p>
            <a:pPr marL="0" indent="0" algn="just">
              <a:buNone/>
            </a:pPr>
            <a:r>
              <a:rPr lang="en-US" altLang="es-ES" sz="3600"/>
              <a:t>Oportunismo, porque aprovechan necesidades: ausencia de madres j</a:t>
            </a:r>
            <a:r>
              <a:rPr lang="en-US" altLang="en-US" sz="3600"/>
              <a:t>ó</a:t>
            </a:r>
            <a:r>
              <a:rPr lang="en-US" altLang="es-ES" sz="3600"/>
              <a:t>venes que han tenido que dejarlos para ir a trabajar a la ciudad; falta de alimentaci</a:t>
            </a:r>
            <a:r>
              <a:rPr lang="en-US" altLang="en-US" sz="3600"/>
              <a:t>ó</a:t>
            </a:r>
            <a:r>
              <a:rPr lang="en-US" altLang="es-ES" sz="3600"/>
              <a:t>n y educaci</a:t>
            </a:r>
            <a:r>
              <a:rPr lang="en-US" altLang="en-US" sz="3600"/>
              <a:t>ó</a:t>
            </a:r>
            <a:r>
              <a:rPr lang="en-US" altLang="es-ES" sz="3600"/>
              <a:t>n. Incluso se llevan a los que sufren alguna enfermedad como epilepsia y se sienten excluidos de la comunidad"</a:t>
            </a:r>
            <a:r>
              <a:rPr lang="es-ES" altLang="en-US" sz="3600"/>
              <a:t>.</a:t>
            </a:r>
            <a:endParaRPr lang="es-ES" altLang="en-US" sz="3600"/>
          </a:p>
          <a:p>
            <a:pPr marL="0" indent="0" algn="just">
              <a:buNone/>
            </a:pPr>
            <a:r>
              <a:rPr lang="es-ES" altLang="en-US" sz="3600"/>
              <a:t>Todo Niño y Niña  es perfilado para combatiente, mensajero, infiltrado, o para abusos sexuales.</a:t>
            </a:r>
            <a:endParaRPr lang="en-US" altLang="es-ES" sz="3600"/>
          </a:p>
          <a:p>
            <a:endParaRPr lang="en-US" altLang="es-ES"/>
          </a:p>
          <a:p>
            <a:endParaRPr lang="en-US" altLang="es-ES"/>
          </a:p>
          <a:p>
            <a:endParaRPr lang="en-US" altLang="es-E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s-ES" altLang="en-US" b="1"/>
              <a:t>PERSUACIÓN Y ENGAÑOS</a:t>
            </a:r>
            <a:endParaRPr lang="es-ES" altLang="en-US" b="1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 algn="just">
              <a:buNone/>
            </a:pPr>
            <a:r>
              <a:rPr lang="en-US" altLang="es-ES"/>
              <a:t>Promesas de empleo y de env</a:t>
            </a:r>
            <a:r>
              <a:rPr lang="en-US" altLang="en-US"/>
              <a:t>í</a:t>
            </a:r>
            <a:r>
              <a:rPr lang="en-US" altLang="es-ES"/>
              <a:t>o de dinero a </a:t>
            </a:r>
            <a:r>
              <a:rPr lang="es-ES" altLang="en-US"/>
              <a:t>las</a:t>
            </a:r>
            <a:r>
              <a:rPr lang="en-US" altLang="es-ES"/>
              <a:t> madre</a:t>
            </a:r>
            <a:r>
              <a:rPr lang="es-ES" altLang="en-US"/>
              <a:t>s</a:t>
            </a:r>
            <a:r>
              <a:rPr lang="en-US" altLang="es-ES"/>
              <a:t> para que no trabaje</a:t>
            </a:r>
            <a:r>
              <a:rPr lang="es-ES" altLang="en-US"/>
              <a:t>n</a:t>
            </a:r>
            <a:r>
              <a:rPr lang="en-US" altLang="es-ES"/>
              <a:t> m</a:t>
            </a:r>
            <a:r>
              <a:rPr lang="en-US" altLang="en-US"/>
              <a:t>á</a:t>
            </a:r>
            <a:r>
              <a:rPr lang="en-US" altLang="es-ES"/>
              <a:t>s. A las ni</a:t>
            </a:r>
            <a:r>
              <a:rPr lang="en-US" altLang="en-US"/>
              <a:t>ñ</a:t>
            </a:r>
            <a:r>
              <a:rPr lang="en-US" altLang="es-ES"/>
              <a:t>as, entre los once y los diecisiete a</a:t>
            </a:r>
            <a:r>
              <a:rPr lang="en-US" altLang="en-US"/>
              <a:t>ñ</a:t>
            </a:r>
            <a:r>
              <a:rPr lang="en-US" altLang="es-ES"/>
              <a:t>os, las enamoran. Y ellas se van, supuestamente, con un chico</a:t>
            </a:r>
            <a:r>
              <a:rPr lang="es-ES" altLang="en-US"/>
              <a:t>.</a:t>
            </a:r>
            <a:r>
              <a:rPr lang="en-US" altLang="es-ES"/>
              <a:t> La realidad se impone r</a:t>
            </a:r>
            <a:r>
              <a:rPr lang="en-US" altLang="en-US"/>
              <a:t>á</a:t>
            </a:r>
            <a:r>
              <a:rPr lang="en-US" altLang="es-ES"/>
              <a:t>pido: en general, los menores son enviados sin preparaci</a:t>
            </a:r>
            <a:r>
              <a:rPr lang="en-US" altLang="en-US"/>
              <a:t>ó</a:t>
            </a:r>
            <a:r>
              <a:rPr lang="en-US" altLang="es-ES"/>
              <a:t>n al combate y no son m</a:t>
            </a:r>
            <a:r>
              <a:rPr lang="en-US" altLang="en-US"/>
              <a:t>á</a:t>
            </a:r>
            <a:r>
              <a:rPr lang="en-US" altLang="es-ES"/>
              <a:t>s que carne de ca</a:t>
            </a:r>
            <a:r>
              <a:rPr lang="en-US" altLang="en-US"/>
              <a:t>ñó</a:t>
            </a:r>
            <a:r>
              <a:rPr lang="en-US" altLang="es-ES"/>
              <a:t>n y las menores cumplen diversos servicios sexuales. </a:t>
            </a:r>
            <a:endParaRPr lang="en-US" altLang="es-ES"/>
          </a:p>
          <a:p>
            <a:pPr marL="0" indent="0" algn="just">
              <a:buNone/>
            </a:pPr>
            <a:r>
              <a:rPr lang="en-US" altLang="es-ES"/>
              <a:t>Ni</a:t>
            </a:r>
            <a:r>
              <a:rPr lang="en-US" altLang="en-US"/>
              <a:t>ñ</a:t>
            </a:r>
            <a:r>
              <a:rPr lang="en-US" altLang="es-ES"/>
              <a:t>os y ni</a:t>
            </a:r>
            <a:r>
              <a:rPr lang="en-US" altLang="en-US"/>
              <a:t>ñ</a:t>
            </a:r>
            <a:r>
              <a:rPr lang="en-US" altLang="es-ES"/>
              <a:t>as cumplen tambi</a:t>
            </a:r>
            <a:r>
              <a:rPr lang="en-US" altLang="en-US"/>
              <a:t>é</a:t>
            </a:r>
            <a:r>
              <a:rPr lang="en-US" altLang="es-ES"/>
              <a:t>n la funci</a:t>
            </a:r>
            <a:r>
              <a:rPr lang="en-US" altLang="en-US"/>
              <a:t>ó</a:t>
            </a:r>
            <a:r>
              <a:rPr lang="en-US" altLang="es-ES"/>
              <a:t>n de anzuelos para reclutar a otros menores</a:t>
            </a:r>
            <a:r>
              <a:rPr lang="es-ES" altLang="en-US"/>
              <a:t>.</a:t>
            </a:r>
            <a:endParaRPr lang="es-ES" altLang="en-US"/>
          </a:p>
          <a:p>
            <a:pPr marL="0" indent="0" algn="just">
              <a:buNone/>
            </a:pPr>
            <a:r>
              <a:rPr lang="en-US" altLang="es-ES"/>
              <a:t>Las promesas de operaciones est</a:t>
            </a:r>
            <a:r>
              <a:rPr lang="en-US" altLang="en-US"/>
              <a:t>é</a:t>
            </a:r>
            <a:r>
              <a:rPr lang="en-US" altLang="es-ES"/>
              <a:t>ticas tampoco faltan</a:t>
            </a:r>
            <a:r>
              <a:rPr lang="es-ES" altLang="en-US"/>
              <a:t>.</a:t>
            </a:r>
            <a:r>
              <a:rPr lang="en-US" altLang="en-US"/>
              <a:t> </a:t>
            </a:r>
            <a:endParaRPr lang="en-US" altLang="en-US"/>
          </a:p>
          <a:p>
            <a:endParaRPr lang="en-US" altLang="es-ES"/>
          </a:p>
          <a:p>
            <a:endParaRPr lang="en-US" altLang="es-E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s-ES" altLang="en-US" b="1"/>
              <a:t>CONSECUENCIAS DEL RECLUTAMIENTO</a:t>
            </a:r>
            <a:endParaRPr lang="es-ES" altLang="en-US" b="1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es-ES"/>
              <a:t>Impacto </a:t>
            </a:r>
            <a:r>
              <a:rPr lang="es-ES" altLang="en-US"/>
              <a:t>en</a:t>
            </a:r>
            <a:r>
              <a:rPr lang="en-US" altLang="es-ES"/>
              <a:t> la salu</a:t>
            </a:r>
            <a:r>
              <a:rPr lang="es-ES" altLang="en-US"/>
              <a:t>d</a:t>
            </a:r>
            <a:r>
              <a:rPr lang="en-US" altLang="es-ES"/>
              <a:t> mental</a:t>
            </a:r>
            <a:endParaRPr lang="en-US" altLang="es-ES"/>
          </a:p>
          <a:p>
            <a:r>
              <a:rPr lang="en-US" altLang="es-ES"/>
              <a:t>Efectos en la salud, incluso su salud reproductiva</a:t>
            </a:r>
            <a:endParaRPr lang="en-US" altLang="es-ES"/>
          </a:p>
          <a:p>
            <a:r>
              <a:rPr lang="en-US" altLang="es-ES"/>
              <a:t>Separaci</a:t>
            </a:r>
            <a:r>
              <a:rPr lang="en-US" altLang="en-US"/>
              <a:t>ó</a:t>
            </a:r>
            <a:r>
              <a:rPr lang="en-US" altLang="es-ES"/>
              <a:t>n Familiar</a:t>
            </a:r>
            <a:endParaRPr lang="en-US" altLang="es-ES"/>
          </a:p>
          <a:p>
            <a:r>
              <a:rPr lang="en-US" altLang="es-ES"/>
              <a:t>Dasarraigo Cultural</a:t>
            </a:r>
            <a:endParaRPr lang="en-US" altLang="es-ES"/>
          </a:p>
          <a:p>
            <a:r>
              <a:rPr lang="en-US" altLang="es-ES"/>
              <a:t>Da</a:t>
            </a:r>
            <a:r>
              <a:rPr lang="en-US" altLang="en-US"/>
              <a:t>ñ</a:t>
            </a:r>
            <a:r>
              <a:rPr lang="en-US" altLang="es-ES"/>
              <a:t>o F</a:t>
            </a:r>
            <a:r>
              <a:rPr lang="en-US" altLang="en-US"/>
              <a:t>í</a:t>
            </a:r>
            <a:r>
              <a:rPr lang="en-US" altLang="es-ES"/>
              <a:t>sico</a:t>
            </a:r>
            <a:endParaRPr lang="en-US" altLang="es-ES"/>
          </a:p>
          <a:p>
            <a:r>
              <a:rPr lang="en-US" altLang="es-ES"/>
              <a:t>Perturbaci</a:t>
            </a:r>
            <a:r>
              <a:rPr lang="en-US" altLang="en-US"/>
              <a:t>ó</a:t>
            </a:r>
            <a:r>
              <a:rPr lang="en-US" altLang="es-ES"/>
              <a:t>n del desarrollo - Reducci</a:t>
            </a:r>
            <a:r>
              <a:rPr lang="en-US" altLang="en-US"/>
              <a:t>ó</a:t>
            </a:r>
            <a:r>
              <a:rPr lang="en-US" altLang="es-ES"/>
              <a:t>n del acceso a la educaci</a:t>
            </a:r>
            <a:r>
              <a:rPr lang="en-US" altLang="en-US"/>
              <a:t>ó</a:t>
            </a:r>
            <a:r>
              <a:rPr lang="en-US" altLang="es-ES"/>
              <a:t>n</a:t>
            </a:r>
            <a:endParaRPr lang="en-US" altLang="es-ES"/>
          </a:p>
          <a:p>
            <a:r>
              <a:rPr lang="en-US" altLang="es-ES"/>
              <a:t>Estigmatizaci</a:t>
            </a:r>
            <a:r>
              <a:rPr lang="en-US" altLang="en-US"/>
              <a:t>ó</a:t>
            </a:r>
            <a:r>
              <a:rPr lang="en-US" altLang="es-ES"/>
              <a:t>n social</a:t>
            </a:r>
            <a:endParaRPr lang="en-US" altLang="es-ES"/>
          </a:p>
          <a:p>
            <a:r>
              <a:rPr lang="en-US" altLang="es-ES"/>
              <a:t>Consecuencias Juridicas</a:t>
            </a:r>
            <a:endParaRPr lang="en-US" altLang="es-E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s-ES" altLang="en-US" b="1"/>
              <a:t>ACCIONAR DEL ESTADO</a:t>
            </a:r>
            <a:endParaRPr lang="es-ES" altLang="en-US" b="1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 algn="just">
              <a:buNone/>
            </a:pPr>
            <a:r>
              <a:rPr lang="en-US" altLang="es-ES" sz="3000"/>
              <a:t>Colombia ha logrado avances significativos en la alineaci</a:t>
            </a:r>
            <a:r>
              <a:rPr lang="en-US" altLang="en-US" sz="3000"/>
              <a:t>ó</a:t>
            </a:r>
            <a:r>
              <a:rPr lang="en-US" altLang="es-ES" sz="3000"/>
              <a:t>n con los marcos legales internacionales para proteger a los ni</a:t>
            </a:r>
            <a:r>
              <a:rPr lang="en-US" altLang="en-US" sz="3000"/>
              <a:t>ñ</a:t>
            </a:r>
            <a:r>
              <a:rPr lang="en-US" altLang="es-ES" sz="3000"/>
              <a:t>os del reclutamiento y el uso. Colombia adopt</a:t>
            </a:r>
            <a:r>
              <a:rPr lang="en-US" altLang="en-US" sz="3000"/>
              <a:t>ó</a:t>
            </a:r>
            <a:r>
              <a:rPr lang="en-US" altLang="es-ES" sz="3000"/>
              <a:t> el Estatuto de Roma en 2021 , seg</a:t>
            </a:r>
            <a:r>
              <a:rPr lang="en-US" altLang="en-US" sz="3000"/>
              <a:t>ú</a:t>
            </a:r>
            <a:r>
              <a:rPr lang="en-US" altLang="es-ES" sz="3000"/>
              <a:t>n el cual el reclutamiento y uso de N</a:t>
            </a:r>
            <a:r>
              <a:rPr lang="es-ES" altLang="en-US" sz="3000"/>
              <a:t>iños y Niñas </a:t>
            </a:r>
            <a:r>
              <a:rPr lang="en-US" altLang="es-ES" sz="3000"/>
              <a:t>menores de 15 a</a:t>
            </a:r>
            <a:r>
              <a:rPr lang="en-US" altLang="en-US" sz="3000"/>
              <a:t>ñ</a:t>
            </a:r>
            <a:r>
              <a:rPr lang="en-US" altLang="es-ES" sz="3000"/>
              <a:t>os se consideran cr</a:t>
            </a:r>
            <a:r>
              <a:rPr lang="en-US" altLang="en-US" sz="3000"/>
              <a:t>í</a:t>
            </a:r>
            <a:r>
              <a:rPr lang="en-US" altLang="es-ES" sz="3000"/>
              <a:t>menes de guerra</a:t>
            </a:r>
            <a:r>
              <a:rPr lang="es-ES" altLang="en-US" sz="3000"/>
              <a:t>.</a:t>
            </a:r>
            <a:endParaRPr lang="es-ES" altLang="en-US" sz="3000"/>
          </a:p>
          <a:p>
            <a:pPr marL="0" indent="0" algn="just">
              <a:buNone/>
            </a:pPr>
            <a:r>
              <a:rPr lang="en-US" altLang="es-ES" sz="3000"/>
              <a:t>En 2002, el Protocolo Facultativo de la Convenci</a:t>
            </a:r>
            <a:r>
              <a:rPr lang="en-US" altLang="en-US" sz="3000"/>
              <a:t>ó</a:t>
            </a:r>
            <a:r>
              <a:rPr lang="en-US" altLang="es-ES" sz="3000"/>
              <a:t>n de las Naciones Unidas sobre los Derechos del Ni</a:t>
            </a:r>
            <a:r>
              <a:rPr lang="en-US" altLang="en-US" sz="3000"/>
              <a:t>ñ</a:t>
            </a:r>
            <a:r>
              <a:rPr lang="en-US" altLang="es-ES" sz="3000"/>
              <a:t>o relativo a la participaci</a:t>
            </a:r>
            <a:r>
              <a:rPr lang="en-US" altLang="en-US" sz="3000"/>
              <a:t>ó</a:t>
            </a:r>
            <a:r>
              <a:rPr lang="en-US" altLang="es-ES" sz="3000"/>
              <a:t>n de ni</a:t>
            </a:r>
            <a:r>
              <a:rPr lang="en-US" altLang="en-US" sz="3000"/>
              <a:t>ñ</a:t>
            </a:r>
            <a:r>
              <a:rPr lang="en-US" altLang="es-ES" sz="3000"/>
              <a:t>os en los conflictos armados comenz</a:t>
            </a:r>
            <a:r>
              <a:rPr lang="en-US" altLang="en-US" sz="3000"/>
              <a:t>ó</a:t>
            </a:r>
            <a:r>
              <a:rPr lang="en-US" altLang="es-ES" sz="3000"/>
              <a:t> a aplicarse, el cual eleva la edad a la est</a:t>
            </a:r>
            <a:r>
              <a:rPr lang="en-US" altLang="en-US" sz="3000"/>
              <a:t>á</a:t>
            </a:r>
            <a:r>
              <a:rPr lang="en-US" altLang="es-ES" sz="3000"/>
              <a:t>n prohibidos el reclutamiento y el uso por parte de los grupos armados no estatales a 18 a</a:t>
            </a:r>
            <a:r>
              <a:rPr lang="en-US" altLang="en-US" sz="3000"/>
              <a:t>ñ</a:t>
            </a:r>
            <a:r>
              <a:rPr lang="en-US" altLang="es-ES" sz="3000"/>
              <a:t>os. </a:t>
            </a:r>
            <a:endParaRPr lang="en-US" altLang="es-ES" sz="3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s-ES" altLang="en-US"/>
              <a:t> </a:t>
            </a:r>
            <a:r>
              <a:rPr lang="es-ES" altLang="en-US" sz="6600" b="1"/>
              <a:t>LOCURA</a:t>
            </a:r>
            <a:endParaRPr lang="es-ES" altLang="en-US" sz="6600" b="1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 algn="just">
              <a:buNone/>
            </a:pPr>
            <a:r>
              <a:rPr lang="en-US" altLang="es-ES" sz="3600"/>
              <a:t>La frase </a:t>
            </a:r>
            <a:r>
              <a:rPr lang="en-US" altLang="es-ES" sz="3600" b="1" i="1"/>
              <a:t>"La locura es hacer lo mismo una y otra vez y esperar resultados diferentes"</a:t>
            </a:r>
            <a:r>
              <a:rPr lang="en-US" altLang="es-ES" sz="3600"/>
              <a:t> se atribuye a Albert Einstein, aunque no se ha confirmado que sea una frase que </a:t>
            </a:r>
            <a:r>
              <a:rPr lang="en-US" altLang="en-US" sz="3600"/>
              <a:t>é</a:t>
            </a:r>
            <a:r>
              <a:rPr lang="en-US" altLang="es-ES" sz="3600"/>
              <a:t>l haya dicho literalmente. La frase, en esencia, se refiere a la idea de que persistir en comportamientos o estrategias que no han dado los resultados deseados, sin intentar nada nuevo, es una forma de locura. </a:t>
            </a:r>
            <a:endParaRPr lang="en-US" altLang="es-ES" sz="36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s-ES" altLang="en-US" b="1"/>
              <a:t>ACCIONAR DE LA IGLESIA</a:t>
            </a:r>
            <a:endParaRPr lang="es-ES" altLang="en-US" b="1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 algn="just">
              <a:buNone/>
            </a:pPr>
            <a:r>
              <a:rPr lang="es-ES" altLang="en-US"/>
              <a:t>C</a:t>
            </a:r>
            <a:r>
              <a:rPr lang="en-US" altLang="es-ES"/>
              <a:t>orresponde </a:t>
            </a:r>
            <a:r>
              <a:rPr lang="es-ES" altLang="en-US"/>
              <a:t> al </a:t>
            </a:r>
            <a:r>
              <a:rPr lang="en-US" altLang="es-ES"/>
              <a:t> Estado, sociedad y familia garantizar y fortalecer entornos protectores, generando espacios que les permitan a la infancia y la adolescencia no seguir siendo v</a:t>
            </a:r>
            <a:r>
              <a:rPr lang="en-US" altLang="en-US"/>
              <a:t>í</a:t>
            </a:r>
            <a:r>
              <a:rPr lang="en-US" altLang="es-ES"/>
              <a:t>ctimas de ning</a:t>
            </a:r>
            <a:r>
              <a:rPr lang="en-US" altLang="en-US"/>
              <a:t>ú</a:t>
            </a:r>
            <a:r>
              <a:rPr lang="en-US" altLang="es-ES"/>
              <a:t>n tipo de violencia</a:t>
            </a:r>
            <a:r>
              <a:rPr lang="es-ES" altLang="en-US"/>
              <a:t>.</a:t>
            </a:r>
            <a:endParaRPr lang="en-US" altLang="es-ES"/>
          </a:p>
          <a:p>
            <a:pPr marL="0" indent="0" algn="just">
              <a:buNone/>
            </a:pPr>
            <a:r>
              <a:rPr lang="es-ES" altLang="en-US"/>
              <a:t>P</a:t>
            </a:r>
            <a:r>
              <a:rPr lang="en-US" altLang="es-ES"/>
              <a:t>or eso, </a:t>
            </a:r>
            <a:r>
              <a:rPr lang="es-ES" altLang="en-US"/>
              <a:t>se esta acompañando</a:t>
            </a:r>
            <a:r>
              <a:rPr lang="en-US" altLang="es-ES"/>
              <a:t> al Gobierno Nacional, en el desarrollo de los di</a:t>
            </a:r>
            <a:r>
              <a:rPr lang="en-US" altLang="en-US"/>
              <a:t>á</a:t>
            </a:r>
            <a:r>
              <a:rPr lang="en-US" altLang="es-ES"/>
              <a:t>logos de paz con los actores armados, sobre la necesidad de contar con un protocolo de atenci</a:t>
            </a:r>
            <a:r>
              <a:rPr lang="en-US" altLang="en-US"/>
              <a:t>ó</a:t>
            </a:r>
            <a:r>
              <a:rPr lang="en-US" altLang="es-ES"/>
              <a:t>n y asistencia especializada para garantizar los derechos de los menores de edad, con enfoque diferencial por grupo etario</a:t>
            </a:r>
            <a:r>
              <a:rPr lang="es-ES" altLang="en-US"/>
              <a:t>.</a:t>
            </a:r>
            <a:endParaRPr lang="es-ES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s-ES" altLang="en-US" b="1"/>
              <a:t>ACCIONAR DE LA IGLESIA</a:t>
            </a:r>
            <a:endParaRPr lang="es-ES" altLang="en-US" b="1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 algn="ctr">
              <a:buNone/>
            </a:pPr>
            <a:r>
              <a:rPr lang="es-ES" altLang="en-US" b="1"/>
              <a:t>“</a:t>
            </a:r>
            <a:r>
              <a:rPr lang="en-US" altLang="es-ES" b="1"/>
              <a:t>El papel de la Iglesia debe ser de Salvaguarda</a:t>
            </a:r>
            <a:r>
              <a:rPr lang="es-ES" altLang="en-US" b="1"/>
              <a:t>”.</a:t>
            </a:r>
            <a:endParaRPr lang="en-US" altLang="es-ES" b="1"/>
          </a:p>
          <a:p>
            <a:pPr marL="0" indent="0" algn="just">
              <a:buNone/>
            </a:pPr>
            <a:r>
              <a:rPr lang="en-US" altLang="es-ES"/>
              <a:t>A trav</a:t>
            </a:r>
            <a:r>
              <a:rPr lang="en-US" altLang="en-US"/>
              <a:t>é</a:t>
            </a:r>
            <a:r>
              <a:rPr lang="en-US" altLang="es-ES"/>
              <a:t>s de la ense</a:t>
            </a:r>
            <a:r>
              <a:rPr lang="en-US" altLang="en-US"/>
              <a:t>ñ</a:t>
            </a:r>
            <a:r>
              <a:rPr lang="en-US" altLang="es-ES"/>
              <a:t>anza de principios </a:t>
            </a:r>
            <a:r>
              <a:rPr lang="en-US" altLang="en-US"/>
              <a:t>é</a:t>
            </a:r>
            <a:r>
              <a:rPr lang="en-US" altLang="es-ES"/>
              <a:t>ticos para el cuidado y amor incondicional, llegan las iglesias, que prontamente se convierten en multiplicadores, contribuido al establecimiento de un espacio de acogida y protecci</a:t>
            </a:r>
            <a:r>
              <a:rPr lang="en-US" altLang="en-US"/>
              <a:t>ó</a:t>
            </a:r>
            <a:r>
              <a:rPr lang="en-US" altLang="es-ES"/>
              <a:t>n de ni</a:t>
            </a:r>
            <a:r>
              <a:rPr lang="en-US" altLang="en-US"/>
              <a:t>ñ</a:t>
            </a:r>
            <a:r>
              <a:rPr lang="en-US" altLang="es-ES"/>
              <a:t>as y ni</a:t>
            </a:r>
            <a:r>
              <a:rPr lang="en-US" altLang="en-US"/>
              <a:t>ñ</a:t>
            </a:r>
            <a:r>
              <a:rPr lang="en-US" altLang="es-ES"/>
              <a:t>os que han enfrentado situaciones dif</a:t>
            </a:r>
            <a:r>
              <a:rPr lang="en-US" altLang="en-US"/>
              <a:t>í</a:t>
            </a:r>
            <a:r>
              <a:rPr lang="en-US" altLang="es-ES"/>
              <a:t>ciles, como abuso, negligencia y violencia. Estas acciones no solo restauran la fe de las ni</a:t>
            </a:r>
            <a:r>
              <a:rPr lang="en-US" altLang="en-US"/>
              <a:t>ñ</a:t>
            </a:r>
            <a:r>
              <a:rPr lang="en-US" altLang="es-ES"/>
              <a:t>as y ni</a:t>
            </a:r>
            <a:r>
              <a:rPr lang="en-US" altLang="en-US"/>
              <a:t>ñ</a:t>
            </a:r>
            <a:r>
              <a:rPr lang="en-US" altLang="es-ES"/>
              <a:t>os, sino que tambi</a:t>
            </a:r>
            <a:r>
              <a:rPr lang="en-US" altLang="en-US"/>
              <a:t>é</a:t>
            </a:r>
            <a:r>
              <a:rPr lang="en-US" altLang="es-ES"/>
              <a:t>n fortalecen los lazos familiares y comunitarios.</a:t>
            </a:r>
            <a:endParaRPr lang="en-US" altLang="es-E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s-ES" altLang="en-US" b="1"/>
              <a:t>DESAFIOS PARA LA IGLESIA</a:t>
            </a:r>
            <a:endParaRPr lang="es-ES" altLang="en-US" b="1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/>
          <a:p>
            <a:pPr algn="just"/>
            <a:r>
              <a:rPr lang="es-ES" altLang="en-US" sz="3000"/>
              <a:t>Articular labor con </a:t>
            </a:r>
            <a:r>
              <a:rPr lang="en-US" altLang="es-ES" sz="3000"/>
              <a:t>El ICBF, la instituci</a:t>
            </a:r>
            <a:r>
              <a:rPr lang="en-US" altLang="en-US" sz="3000"/>
              <a:t>ó</a:t>
            </a:r>
            <a:r>
              <a:rPr lang="en-US" altLang="es-ES" sz="3000"/>
              <a:t>n que tiene la responsabilidad primordial de proteger los derechos de la ni</a:t>
            </a:r>
            <a:r>
              <a:rPr lang="en-US" altLang="en-US" sz="3000"/>
              <a:t>ñ</a:t>
            </a:r>
            <a:r>
              <a:rPr lang="en-US" altLang="es-ES" sz="3000"/>
              <a:t>ez en el pa</a:t>
            </a:r>
            <a:r>
              <a:rPr lang="en-US" altLang="en-US" sz="3000"/>
              <a:t>í</a:t>
            </a:r>
            <a:r>
              <a:rPr lang="en-US" altLang="es-ES" sz="3000"/>
              <a:t>s, lidera la respuesta institucional al reclutamiento</a:t>
            </a:r>
            <a:r>
              <a:rPr lang="es-ES" altLang="en-US" sz="3000"/>
              <a:t>.</a:t>
            </a:r>
            <a:endParaRPr lang="es-ES" altLang="en-US" sz="3000"/>
          </a:p>
          <a:p>
            <a:pPr algn="just"/>
            <a:r>
              <a:rPr lang="es-ES" altLang="en-US" sz="3000"/>
              <a:t>Rutas Comunitaria de Protección - Circulos de Protección</a:t>
            </a:r>
            <a:endParaRPr lang="es-ES" altLang="en-US" sz="3000"/>
          </a:p>
          <a:p>
            <a:pPr algn="just"/>
            <a:r>
              <a:rPr lang="es-ES" altLang="en-US" sz="3000"/>
              <a:t>Acompañar  los </a:t>
            </a:r>
            <a:r>
              <a:rPr lang="en-US" altLang="es-ES" sz="3000"/>
              <a:t> programas de reintegraci</a:t>
            </a:r>
            <a:r>
              <a:rPr lang="en-US" altLang="en-US" sz="3000"/>
              <a:t>ó</a:t>
            </a:r>
            <a:r>
              <a:rPr lang="en-US" altLang="es-ES" sz="3000"/>
              <a:t>n para N</a:t>
            </a:r>
            <a:r>
              <a:rPr lang="es-ES" altLang="en-US" sz="3000"/>
              <a:t>iñoas y Niñas </a:t>
            </a:r>
            <a:r>
              <a:rPr lang="en-US" altLang="es-ES" sz="3000"/>
              <a:t> que han sido reclutados y usados</a:t>
            </a:r>
            <a:r>
              <a:rPr lang="es-ES" altLang="en-US" sz="3000"/>
              <a:t>.</a:t>
            </a:r>
            <a:endParaRPr lang="es-ES" altLang="en-US" sz="3000"/>
          </a:p>
          <a:p>
            <a:pPr algn="just"/>
            <a:r>
              <a:rPr lang="es-ES" altLang="en-US" sz="3000"/>
              <a:t>LIderar en los terrirorios rurales y urbanos programas de prevención contra el reclutamiento; a traves de estratagias integrales de acompañamiento a las comunidades.</a:t>
            </a:r>
            <a:endParaRPr lang="en-US" altLang="es-ES" sz="3000"/>
          </a:p>
          <a:p>
            <a:pPr marL="0" indent="0" algn="just">
              <a:buNone/>
            </a:pPr>
            <a:endParaRPr lang="en-US" altLang="es-ES" sz="30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s-ES" altLang="en-US" b="1"/>
              <a:t>DESAFIOS PARA LA IGLESIA</a:t>
            </a:r>
            <a:endParaRPr lang="es-ES" altLang="en-US" b="1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/>
          <a:p>
            <a:pPr algn="just"/>
            <a:r>
              <a:rPr lang="es-ES" altLang="en-US" sz="3000"/>
              <a:t>Identificar y armonizar con</a:t>
            </a:r>
            <a:r>
              <a:rPr lang="en-US" altLang="es-ES" sz="3000">
                <a:sym typeface="+mn-ea"/>
              </a:rPr>
              <a:t> organizaciones humanitarias, como UNICEF, World Vision y War Chil</a:t>
            </a:r>
            <a:r>
              <a:rPr lang="es-ES" altLang="en-US" sz="3000">
                <a:sym typeface="+mn-ea"/>
              </a:rPr>
              <a:t>, que </a:t>
            </a:r>
            <a:r>
              <a:rPr lang="en-US" altLang="es-ES" sz="3000">
                <a:sym typeface="+mn-ea"/>
              </a:rPr>
              <a:t> ofrecen programas enfocados en la protecci</a:t>
            </a:r>
            <a:r>
              <a:rPr lang="en-US" altLang="en-US" sz="3000">
                <a:sym typeface="+mn-ea"/>
              </a:rPr>
              <a:t>ó</a:t>
            </a:r>
            <a:r>
              <a:rPr lang="en-US" altLang="es-ES" sz="3000">
                <a:sym typeface="+mn-ea"/>
              </a:rPr>
              <a:t>n, la educaci</a:t>
            </a:r>
            <a:r>
              <a:rPr lang="en-US" altLang="en-US" sz="3000">
                <a:sym typeface="+mn-ea"/>
              </a:rPr>
              <a:t>ó</a:t>
            </a:r>
            <a:r>
              <a:rPr lang="en-US" altLang="es-ES" sz="3000">
                <a:sym typeface="+mn-ea"/>
              </a:rPr>
              <a:t>n y el apoyo psicosocial. Estas iniciativas tienen como objetivo mitigar o eliminar los riesgos asociados con el reclutamiento y uso de N</a:t>
            </a:r>
            <a:r>
              <a:rPr lang="es-ES" altLang="en-US" sz="3000">
                <a:sym typeface="+mn-ea"/>
              </a:rPr>
              <a:t>iños y Niñas y</a:t>
            </a:r>
            <a:r>
              <a:rPr lang="en-US" altLang="es-ES" sz="3000">
                <a:sym typeface="+mn-ea"/>
              </a:rPr>
              <a:t> ofrecen programas de prevenci</a:t>
            </a:r>
            <a:r>
              <a:rPr lang="en-US" altLang="en-US" sz="3000">
                <a:sym typeface="+mn-ea"/>
              </a:rPr>
              <a:t>ó</a:t>
            </a:r>
            <a:r>
              <a:rPr lang="en-US" altLang="es-ES" sz="3000">
                <a:sym typeface="+mn-ea"/>
              </a:rPr>
              <a:t>n. </a:t>
            </a:r>
            <a:endParaRPr lang="en-US" altLang="es-ES" sz="3000">
              <a:sym typeface="+mn-ea"/>
            </a:endParaRPr>
          </a:p>
          <a:p>
            <a:pPr algn="just"/>
            <a:r>
              <a:rPr lang="en-US" altLang="es-ES" sz="3000">
                <a:sym typeface="+mn-ea"/>
              </a:rPr>
              <a:t>Las organizaciones</a:t>
            </a:r>
            <a:r>
              <a:rPr lang="es-ES" altLang="en-US" sz="3000">
                <a:sym typeface="+mn-ea"/>
              </a:rPr>
              <a:t> basadas en la fe</a:t>
            </a:r>
            <a:r>
              <a:rPr lang="en-US" altLang="es-ES" sz="3000">
                <a:sym typeface="+mn-ea"/>
              </a:rPr>
              <a:t> tambi</a:t>
            </a:r>
            <a:r>
              <a:rPr lang="en-US" altLang="en-US" sz="3000">
                <a:sym typeface="+mn-ea"/>
              </a:rPr>
              <a:t>é</a:t>
            </a:r>
            <a:r>
              <a:rPr lang="en-US" altLang="es-ES" sz="3000">
                <a:sym typeface="+mn-ea"/>
              </a:rPr>
              <a:t>n desempe</a:t>
            </a:r>
            <a:r>
              <a:rPr lang="en-US" altLang="en-US" sz="3000">
                <a:sym typeface="+mn-ea"/>
              </a:rPr>
              <a:t>ñ</a:t>
            </a:r>
            <a:r>
              <a:rPr lang="en-US" altLang="es-ES" sz="3000">
                <a:sym typeface="+mn-ea"/>
              </a:rPr>
              <a:t>an un papel crucial en la provisi</a:t>
            </a:r>
            <a:r>
              <a:rPr lang="en-US" altLang="en-US" sz="3000">
                <a:sym typeface="+mn-ea"/>
              </a:rPr>
              <a:t>ó</a:t>
            </a:r>
            <a:r>
              <a:rPr lang="en-US" altLang="es-ES" sz="3000">
                <a:sym typeface="+mn-ea"/>
              </a:rPr>
              <a:t>n de v</a:t>
            </a:r>
            <a:r>
              <a:rPr lang="en-US" altLang="en-US" sz="3000">
                <a:sym typeface="+mn-ea"/>
              </a:rPr>
              <a:t>í</a:t>
            </a:r>
            <a:r>
              <a:rPr lang="en-US" altLang="es-ES" sz="3000">
                <a:sym typeface="+mn-ea"/>
              </a:rPr>
              <a:t>as alternativas para los N</a:t>
            </a:r>
            <a:r>
              <a:rPr lang="es-ES" altLang="en-US" sz="3000">
                <a:sym typeface="+mn-ea"/>
              </a:rPr>
              <a:t>iños y Niñas </a:t>
            </a:r>
            <a:r>
              <a:rPr lang="en-US" altLang="es-ES" sz="3000">
                <a:sym typeface="+mn-ea"/>
              </a:rPr>
              <a:t>que viven en zonas de conflicto, ayud</a:t>
            </a:r>
            <a:r>
              <a:rPr lang="en-US" altLang="en-US" sz="3000">
                <a:sym typeface="+mn-ea"/>
              </a:rPr>
              <a:t>á</a:t>
            </a:r>
            <a:r>
              <a:rPr lang="en-US" altLang="es-ES" sz="3000">
                <a:sym typeface="+mn-ea"/>
              </a:rPr>
              <a:t>ndolos a disminuir el riesgo de reclutamiento</a:t>
            </a:r>
            <a:endParaRPr lang="en-US" altLang="es-ES" sz="3000"/>
          </a:p>
          <a:p>
            <a:pPr algn="just"/>
            <a:endParaRPr lang="en-US" altLang="es-ES" sz="30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s-ES" altLang="en-US" sz="4800" b="1"/>
              <a:t>VIDEOS DE SOPORTE</a:t>
            </a:r>
            <a:endParaRPr lang="es-ES" altLang="en-US" sz="4800" b="1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 altLang="es-ES"/>
          </a:p>
          <a:p>
            <a:endParaRPr lang="en-US" altLang="es-ES"/>
          </a:p>
          <a:p>
            <a:endParaRPr lang="en-US" altLang="es-ES"/>
          </a:p>
          <a:p>
            <a:r>
              <a:rPr lang="en-US" altLang="es-ES"/>
              <a:t>https://reclutamientomenores.poligran.edu.co/#videos</a:t>
            </a:r>
            <a:endParaRPr lang="en-US" altLang="es-ES"/>
          </a:p>
          <a:p>
            <a:r>
              <a:rPr lang="en-US" altLang="es-ES"/>
              <a:t>https://reclutamientomenores.poligran.edu.co/#videos</a:t>
            </a:r>
            <a:endParaRPr lang="en-US" altLang="es-ES"/>
          </a:p>
          <a:p>
            <a:endParaRPr lang="en-US" altLang="es-ES"/>
          </a:p>
          <a:p>
            <a:pPr marL="0" indent="0" algn="ctr">
              <a:buNone/>
            </a:pPr>
            <a:endParaRPr lang="es-ES" altLang="en-US" sz="8800" b="1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s-ES" altLang="en-US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 algn="ctr">
              <a:buNone/>
            </a:pPr>
            <a:endParaRPr lang="es-ES" altLang="en-US" sz="11500" b="1">
              <a:sym typeface="+mn-ea"/>
            </a:endParaRPr>
          </a:p>
          <a:p>
            <a:pPr marL="0" indent="0" algn="ctr">
              <a:buNone/>
            </a:pPr>
            <a:r>
              <a:rPr lang="es-ES" altLang="en-US" sz="11500" b="1">
                <a:sym typeface="+mn-ea"/>
              </a:rPr>
              <a:t>BENDICIONES</a:t>
            </a:r>
            <a:endParaRPr lang="es-ES" altLang="en-US" sz="11500" b="1">
              <a:sym typeface="+mn-e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s-ES" altLang="en-US" sz="5400" b="1"/>
              <a:t>REALIDAD</a:t>
            </a:r>
            <a:endParaRPr lang="es-ES" altLang="en-US" sz="5400" b="1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 algn="just">
              <a:buNone/>
            </a:pPr>
            <a:r>
              <a:rPr lang="es-ES" altLang="en-US" sz="4400"/>
              <a:t>El Reclutamiento</a:t>
            </a:r>
            <a:r>
              <a:rPr lang="en-US" altLang="es-ES" sz="4400"/>
              <a:t> </a:t>
            </a:r>
            <a:r>
              <a:rPr lang="es-ES" altLang="en-US" sz="4400"/>
              <a:t> y Vinculación de Menores al Conflicto Armado en Colombia sigue siendo una de las más graves violaciones a los derechos Humanos y al Derecho Internacional Humanitario.</a:t>
            </a:r>
            <a:endParaRPr lang="es-ES" altLang="en-US" sz="4400"/>
          </a:p>
          <a:p>
            <a:pPr marL="0" indent="0" algn="just">
              <a:buNone/>
            </a:pPr>
            <a:r>
              <a:rPr lang="es-ES" altLang="en-US" sz="4400"/>
              <a:t>En el 2025, esta problemática no solo Persiste, sino que parece Intersificarse.</a:t>
            </a:r>
            <a:endParaRPr lang="es-ES" altLang="en-US" sz="4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s-ES" altLang="en-US" sz="5400" b="1"/>
              <a:t>DEFINICIONES</a:t>
            </a:r>
            <a:endParaRPr lang="es-ES" altLang="en-US" sz="5400" b="1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 algn="just">
              <a:buNone/>
            </a:pPr>
            <a:r>
              <a:rPr lang="en-US" altLang="es-ES" sz="3600" b="1"/>
              <a:t>Los Principios de Par</a:t>
            </a:r>
            <a:r>
              <a:rPr lang="en-US" altLang="en-US" sz="3600" b="1"/>
              <a:t>í</a:t>
            </a:r>
            <a:r>
              <a:rPr lang="en-US" altLang="es-ES" sz="3600" b="1"/>
              <a:t>s definen el reclutamiento y uso como:</a:t>
            </a:r>
            <a:r>
              <a:rPr lang="en-US" altLang="es-ES" sz="3600"/>
              <a:t> </a:t>
            </a:r>
            <a:r>
              <a:rPr lang="es-ES" altLang="en-US" sz="3600"/>
              <a:t>“</a:t>
            </a:r>
            <a:r>
              <a:rPr lang="en-US" altLang="es-ES" sz="3600"/>
              <a:t>Un ni</a:t>
            </a:r>
            <a:r>
              <a:rPr lang="en-US" altLang="en-US" sz="3600"/>
              <a:t>ñ</a:t>
            </a:r>
            <a:r>
              <a:rPr lang="en-US" altLang="es-ES" sz="3600"/>
              <a:t>o</a:t>
            </a:r>
            <a:r>
              <a:rPr lang="es-ES" altLang="en-US" sz="3600"/>
              <a:t> o Niña</a:t>
            </a:r>
            <a:r>
              <a:rPr lang="en-US" altLang="es-ES" sz="3600"/>
              <a:t> asociado con una fuerza armada o un grupo armado</a:t>
            </a:r>
            <a:r>
              <a:rPr lang="es-ES" altLang="en-US" sz="3600"/>
              <a:t>;</a:t>
            </a:r>
            <a:r>
              <a:rPr lang="en-US" altLang="es-ES" sz="3600"/>
              <a:t> se refiere a toda persona menor de 18 a</a:t>
            </a:r>
            <a:r>
              <a:rPr lang="en-US" altLang="en-US" sz="3600"/>
              <a:t>ñ</a:t>
            </a:r>
            <a:r>
              <a:rPr lang="en-US" altLang="es-ES" sz="3600"/>
              <a:t>os que sea o haya sido reclutada o usada por una fuerza armada o un grupo armado en cualquier calidad, incluyendo, pero no limit</a:t>
            </a:r>
            <a:r>
              <a:rPr lang="en-US" altLang="en-US" sz="3600"/>
              <a:t>á</a:t>
            </a:r>
            <a:r>
              <a:rPr lang="en-US" altLang="es-ES" sz="3600"/>
              <a:t>ndose a ni</a:t>
            </a:r>
            <a:r>
              <a:rPr lang="en-US" altLang="en-US" sz="3600"/>
              <a:t>ñ</a:t>
            </a:r>
            <a:r>
              <a:rPr lang="en-US" altLang="es-ES" sz="3600"/>
              <a:t>os y ni</a:t>
            </a:r>
            <a:r>
              <a:rPr lang="en-US" altLang="en-US" sz="3600"/>
              <a:t>ñ</a:t>
            </a:r>
            <a:r>
              <a:rPr lang="en-US" altLang="es-ES" sz="3600"/>
              <a:t>as, usados como combatientes, cocineros,</a:t>
            </a:r>
            <a:r>
              <a:rPr lang="es-ES" altLang="en-US" sz="3600"/>
              <a:t> </a:t>
            </a:r>
            <a:r>
              <a:rPr lang="en-US" altLang="es-ES" sz="3600"/>
              <a:t>esp</a:t>
            </a:r>
            <a:r>
              <a:rPr lang="en-US" altLang="en-US" sz="3600"/>
              <a:t>í</a:t>
            </a:r>
            <a:r>
              <a:rPr lang="en-US" altLang="es-ES" sz="3600"/>
              <a:t>as o con fines sexuales</a:t>
            </a:r>
            <a:r>
              <a:rPr lang="es-ES" altLang="en-US" sz="3600"/>
              <a:t>.</a:t>
            </a:r>
            <a:endParaRPr lang="es-ES" altLang="en-US" sz="36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s-ES" altLang="en-US" sz="5400" b="1"/>
              <a:t>DEFINICIONES</a:t>
            </a:r>
            <a:endParaRPr lang="es-ES" altLang="en-US" sz="5400" b="1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 algn="just">
              <a:buNone/>
            </a:pPr>
            <a:r>
              <a:rPr lang="en-US" altLang="es-ES" sz="3600" b="1"/>
              <a:t>Reclutamiento:</a:t>
            </a:r>
            <a:r>
              <a:rPr lang="en-US" altLang="es-ES" sz="3600"/>
              <a:t> Separaci</a:t>
            </a:r>
            <a:r>
              <a:rPr lang="en-US" altLang="en-US" sz="3600"/>
              <a:t>ó</a:t>
            </a:r>
            <a:r>
              <a:rPr lang="en-US" altLang="es-ES" sz="3600"/>
              <a:t>n f</a:t>
            </a:r>
            <a:r>
              <a:rPr lang="en-US" altLang="en-US" sz="3600"/>
              <a:t>í</a:t>
            </a:r>
            <a:r>
              <a:rPr lang="en-US" altLang="es-ES" sz="3600"/>
              <a:t>sica de los </a:t>
            </a:r>
            <a:r>
              <a:rPr lang="es-ES" altLang="en-US" sz="3600"/>
              <a:t>Niños o Niñas</a:t>
            </a:r>
            <a:r>
              <a:rPr lang="en-US" altLang="es-ES" sz="3600"/>
              <a:t> de su entorno familiar y comunitario para participar directamente en actividades b</a:t>
            </a:r>
            <a:r>
              <a:rPr lang="en-US" altLang="en-US" sz="3600"/>
              <a:t>é</a:t>
            </a:r>
            <a:r>
              <a:rPr lang="en-US" altLang="es-ES" sz="3600"/>
              <a:t>licas, militares, t</a:t>
            </a:r>
            <a:r>
              <a:rPr lang="en-US" altLang="en-US" sz="3600"/>
              <a:t>á</a:t>
            </a:r>
            <a:r>
              <a:rPr lang="en-US" altLang="es-ES" sz="3600"/>
              <a:t>cticas o de apoyo y desempe</a:t>
            </a:r>
            <a:r>
              <a:rPr lang="en-US" altLang="en-US" sz="3600"/>
              <a:t>ñ</a:t>
            </a:r>
            <a:r>
              <a:rPr lang="en-US" altLang="es-ES" sz="3600"/>
              <a:t>ar cualquier papel dentro de los </a:t>
            </a:r>
            <a:r>
              <a:rPr lang="es-ES" altLang="en-US" sz="3600"/>
              <a:t>al Mergen de la Ley </a:t>
            </a:r>
            <a:r>
              <a:rPr lang="en-US" altLang="es-ES" sz="3600"/>
              <a:t>o grupos de crimen organizado. La Corte Constitucional colombiana se</a:t>
            </a:r>
            <a:r>
              <a:rPr lang="en-US" altLang="en-US" sz="3600"/>
              <a:t>ñ</a:t>
            </a:r>
            <a:r>
              <a:rPr lang="en-US" altLang="es-ES" sz="3600"/>
              <a:t>al</a:t>
            </a:r>
            <a:r>
              <a:rPr lang="en-US" altLang="en-US" sz="3600"/>
              <a:t>ó</a:t>
            </a:r>
            <a:r>
              <a:rPr lang="en-US" altLang="es-ES" sz="3600"/>
              <a:t> que cualquier acto de reclutamiento se entiende como coercitivo, es decir, que los ni</a:t>
            </a:r>
            <a:r>
              <a:rPr lang="en-US" altLang="en-US" sz="3600"/>
              <a:t>ñ</a:t>
            </a:r>
            <a:r>
              <a:rPr lang="en-US" altLang="es-ES" sz="3600"/>
              <a:t>os son considerados v</a:t>
            </a:r>
            <a:r>
              <a:rPr lang="en-US" altLang="en-US" sz="3600"/>
              <a:t>í</a:t>
            </a:r>
            <a:r>
              <a:rPr lang="en-US" altLang="es-ES" sz="3600"/>
              <a:t>ctimas. </a:t>
            </a:r>
            <a:endParaRPr lang="en-US" altLang="es-ES" sz="36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s-ES" altLang="en-US" sz="5400" b="1"/>
              <a:t>DEFINICIONES</a:t>
            </a:r>
            <a:endParaRPr lang="es-ES" altLang="en-US" sz="5400" b="1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 algn="just">
              <a:buNone/>
            </a:pPr>
            <a:r>
              <a:rPr lang="en-US" altLang="es-ES" sz="3400" b="1"/>
              <a:t>Uso</a:t>
            </a:r>
            <a:r>
              <a:rPr lang="en-US" altLang="es-ES" sz="3400"/>
              <a:t>: Comprende todas las pr</a:t>
            </a:r>
            <a:r>
              <a:rPr lang="en-US" altLang="en-US" sz="3400"/>
              <a:t>á</a:t>
            </a:r>
            <a:r>
              <a:rPr lang="en-US" altLang="es-ES" sz="3400"/>
              <a:t>cticas y comportamientos de quienes promueven, inducen, facilitan, financian o colaboran para hacer que los N</a:t>
            </a:r>
            <a:r>
              <a:rPr lang="es-ES" altLang="en-US" sz="3400"/>
              <a:t>iños y Niñas </a:t>
            </a:r>
            <a:r>
              <a:rPr lang="en-US" altLang="es-ES" sz="3400"/>
              <a:t>participen en cualquier actividad ilegal de los </a:t>
            </a:r>
            <a:r>
              <a:rPr lang="es-ES" altLang="en-US" sz="3400"/>
              <a:t>Grupos armados</a:t>
            </a:r>
            <a:r>
              <a:rPr lang="en-US" altLang="es-ES" sz="3400"/>
              <a:t> o grupos de crimen organizado, usando cualquier forma de violencia, amenaza, coacci</a:t>
            </a:r>
            <a:r>
              <a:rPr lang="en-US" altLang="en-US" sz="3400"/>
              <a:t>ó</a:t>
            </a:r>
            <a:r>
              <a:rPr lang="en-US" altLang="es-ES" sz="3400"/>
              <a:t>n o enga</a:t>
            </a:r>
            <a:r>
              <a:rPr lang="en-US" altLang="en-US" sz="3400"/>
              <a:t>ñ</a:t>
            </a:r>
            <a:r>
              <a:rPr lang="en-US" altLang="es-ES" sz="3400"/>
              <a:t>o que conduzca a la violaci</a:t>
            </a:r>
            <a:r>
              <a:rPr lang="en-US" altLang="en-US" sz="3400"/>
              <a:t>ó</a:t>
            </a:r>
            <a:r>
              <a:rPr lang="en-US" altLang="es-ES" sz="3400"/>
              <a:t>n de sus derechos, con el prop</a:t>
            </a:r>
            <a:r>
              <a:rPr lang="en-US" altLang="en-US" sz="3400"/>
              <a:t>ó</a:t>
            </a:r>
            <a:r>
              <a:rPr lang="en-US" altLang="es-ES" sz="3400"/>
              <a:t>sito de obtener un beneficio econ</a:t>
            </a:r>
            <a:r>
              <a:rPr lang="en-US" altLang="en-US" sz="3400"/>
              <a:t>ó</a:t>
            </a:r>
            <a:r>
              <a:rPr lang="en-US" altLang="es-ES" sz="3400"/>
              <a:t>mico o de cualquier otro tipo.</a:t>
            </a:r>
            <a:r>
              <a:rPr lang="en-US" altLang="es-ES" sz="3600"/>
              <a:t> </a:t>
            </a:r>
            <a:endParaRPr lang="en-US" altLang="es-ES" sz="36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s-ES" altLang="en-US" sz="5400" b="1"/>
              <a:t>DIFERENCIAS</a:t>
            </a:r>
            <a:endParaRPr lang="es-ES" altLang="en-US" sz="5400" b="1"/>
          </a:p>
        </p:txBody>
      </p:sp>
      <p:pic>
        <p:nvPicPr>
          <p:cNvPr id="7" name="Marcador de posición de contenido 6" descr="IMG_256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934210" y="991870"/>
            <a:ext cx="7686040" cy="513588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s-ES" altLang="en-US" sz="4400" b="1"/>
              <a:t>REALIDAD HISTORICA </a:t>
            </a:r>
            <a:endParaRPr lang="es-ES" altLang="en-US" sz="4400" b="1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 algn="ctr">
              <a:buNone/>
            </a:pPr>
            <a:r>
              <a:rPr lang="en-US" altLang="es-ES" sz="3600" b="1"/>
              <a:t>LA JEP ESTIMA QUE ENTRE</a:t>
            </a:r>
            <a:r>
              <a:rPr lang="es-ES" altLang="en-US" sz="3600" b="1"/>
              <a:t>:</a:t>
            </a:r>
            <a:endParaRPr lang="es-ES" altLang="en-US" sz="3600" b="1"/>
          </a:p>
          <a:p>
            <a:pPr marL="0" indent="0" algn="just">
              <a:buNone/>
            </a:pPr>
            <a:r>
              <a:rPr lang="es-ES" altLang="en-US" sz="3600"/>
              <a:t> De 1996                                                      Al  2016</a:t>
            </a:r>
            <a:endParaRPr lang="es-ES" altLang="en-US" sz="3600"/>
          </a:p>
          <a:p>
            <a:pPr marL="0" indent="0" algn="ctr">
              <a:buNone/>
            </a:pPr>
            <a:r>
              <a:rPr lang="en-US" altLang="es-ES" sz="3600"/>
              <a:t>M</a:t>
            </a:r>
            <a:r>
              <a:rPr lang="es-ES" altLang="en-US" sz="3600"/>
              <a:t>as de </a:t>
            </a:r>
            <a:r>
              <a:rPr lang="en-US" altLang="es-ES" sz="3600"/>
              <a:t>18,600 </a:t>
            </a:r>
            <a:r>
              <a:rPr lang="es-ES" altLang="en-US" sz="3600"/>
              <a:t>Niños y Niñas</a:t>
            </a:r>
            <a:endParaRPr lang="en-US" altLang="es-ES" sz="3600"/>
          </a:p>
          <a:p>
            <a:pPr marL="0" indent="0" algn="ctr">
              <a:buNone/>
            </a:pPr>
            <a:r>
              <a:rPr lang="es-ES" altLang="en-US" sz="3600"/>
              <a:t>Fueron Reclutados por las FARC.</a:t>
            </a:r>
            <a:endParaRPr lang="es-ES" altLang="en-US" sz="3600"/>
          </a:p>
          <a:p>
            <a:pPr marL="0" indent="0" algn="ctr">
              <a:buNone/>
            </a:pPr>
            <a:endParaRPr lang="es-ES" altLang="en-US" sz="3600"/>
          </a:p>
          <a:p>
            <a:pPr marL="0" indent="0" algn="ctr">
              <a:buNone/>
            </a:pPr>
            <a:r>
              <a:rPr lang="es-ES" altLang="en-US" sz="3600"/>
              <a:t>De estas Victimas</a:t>
            </a:r>
            <a:r>
              <a:rPr lang="en-US" altLang="es-ES" sz="3600"/>
              <a:t>, </a:t>
            </a:r>
            <a:r>
              <a:rPr lang="es-ES" altLang="en-US" sz="3600"/>
              <a:t>El </a:t>
            </a:r>
            <a:r>
              <a:rPr lang="en-US" altLang="es-ES" sz="3600"/>
              <a:t>68%</a:t>
            </a:r>
            <a:r>
              <a:rPr lang="es-ES" altLang="en-US" sz="3600"/>
              <a:t> Tenía Menos de 15 Años al Momento de su Reclutamiento</a:t>
            </a:r>
            <a:r>
              <a:rPr lang="en-US" altLang="es-ES" sz="3600"/>
              <a:t>.</a:t>
            </a:r>
            <a:endParaRPr lang="en-US" altLang="es-ES" sz="36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s-ES" altLang="en-US" sz="4000" b="1"/>
              <a:t>DESVICULACION DE NIÑOS Y NIÑAS</a:t>
            </a:r>
            <a:endParaRPr lang="es-ES" altLang="en-US" sz="4000" b="1"/>
          </a:p>
        </p:txBody>
      </p:sp>
      <p:pic>
        <p:nvPicPr>
          <p:cNvPr id="4" name="Marcador de posición de contenido 3" descr="IMG_256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151380" y="1174750"/>
            <a:ext cx="7700010" cy="4953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ue Waves">
  <a:themeElements>
    <a:clrScheme name="Blue Wav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66CC"/>
      </a:accent1>
      <a:accent2>
        <a:srgbClr val="3399FF"/>
      </a:accent2>
      <a:accent3>
        <a:srgbClr val="FFFFFF"/>
      </a:accent3>
      <a:accent4>
        <a:srgbClr val="000000"/>
      </a:accent4>
      <a:accent5>
        <a:srgbClr val="AAB8E2"/>
      </a:accent5>
      <a:accent6>
        <a:srgbClr val="2D8AE7"/>
      </a:accent6>
      <a:hlink>
        <a:srgbClr val="CC3300"/>
      </a:hlink>
      <a:folHlink>
        <a:srgbClr val="996600"/>
      </a:folHlink>
    </a:clrScheme>
    <a:fontScheme name="Blue Wav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Blue Wav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66CC"/>
        </a:accent1>
        <a:accent2>
          <a:srgbClr val="3399FF"/>
        </a:accent2>
        <a:accent3>
          <a:srgbClr val="FFFFFF"/>
        </a:accent3>
        <a:accent4>
          <a:srgbClr val="000000"/>
        </a:accent4>
        <a:accent5>
          <a:srgbClr val="AAB8E2"/>
        </a:accent5>
        <a:accent6>
          <a:srgbClr val="2D8AE7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7909</Words>
  <Application>WPS Presentation</Application>
  <PresentationFormat>宽屏</PresentationFormat>
  <Paragraphs>134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1" baseType="lpstr">
      <vt:lpstr>Arial</vt:lpstr>
      <vt:lpstr>SimSun</vt:lpstr>
      <vt:lpstr>Wingdings</vt:lpstr>
      <vt:lpstr>Microsoft YaHei</vt:lpstr>
      <vt:lpstr>Arial Unicode MS</vt:lpstr>
      <vt:lpstr>Blue Waves</vt:lpstr>
      <vt:lpstr> RECLUTAMIENTO DE NIÑOS Y NIÑAS EN COLOMBIA </vt:lpstr>
      <vt:lpstr> LOCURA</vt:lpstr>
      <vt:lpstr>REALIDAD</vt:lpstr>
      <vt:lpstr>DEFINICIONES</vt:lpstr>
      <vt:lpstr>DEFINICIONES</vt:lpstr>
      <vt:lpstr>DEFINICIONES</vt:lpstr>
      <vt:lpstr>PowerPoint 演示文稿</vt:lpstr>
      <vt:lpstr>REALIDAD HISTORICA </vt:lpstr>
      <vt:lpstr>PowerPoint 演示文稿</vt:lpstr>
      <vt:lpstr>REALIDAD ACTUAL  </vt:lpstr>
      <vt:lpstr>PowerPoint 演示文稿</vt:lpstr>
      <vt:lpstr>REALIDAD RURAL Y URBANA</vt:lpstr>
      <vt:lpstr>PowerPoint 演示文稿</vt:lpstr>
      <vt:lpstr>ESTADISTICAS OFICIALES</vt:lpstr>
      <vt:lpstr>PRINCIPALES FACTORES</vt:lpstr>
      <vt:lpstr>PERSUACIÓN Y ENGAÑOS</vt:lpstr>
      <vt:lpstr>PERSUACIÓN Y ENGAÑOS</vt:lpstr>
      <vt:lpstr>CONSECUENCIAS DEL RECLUTAMIENTO</vt:lpstr>
      <vt:lpstr>ACCIONAR DEL ESTADO</vt:lpstr>
      <vt:lpstr>ACCIONAR DE LA IGLESIA</vt:lpstr>
      <vt:lpstr>ACCIONAR DE LA IGLESIA</vt:lpstr>
      <vt:lpstr>DESAFIOS PARA LA IGLESIA</vt:lpstr>
      <vt:lpstr>DESAFIOS PARA LA IGLESIA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Usuario</cp:lastModifiedBy>
  <cp:revision>5</cp:revision>
  <dcterms:created xsi:type="dcterms:W3CDTF">2025-04-21T19:47:00Z</dcterms:created>
  <dcterms:modified xsi:type="dcterms:W3CDTF">2025-04-22T16:32:35Z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3082-12.2.0.20795</vt:lpwstr>
  </property>
  <property fmtid="{D5CDD505-2E9C-101B-9397-08002B2CF9AE}" pid="3" name="ICV">
    <vt:lpwstr>E541E25EF1B64E5B871D04A20AD32AD3_12</vt:lpwstr>
  </property>
</Properties>
</file>