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9" r:id="rId3"/>
    <p:sldId id="257" r:id="rId4"/>
    <p:sldId id="258" r:id="rId5"/>
    <p:sldId id="297" r:id="rId6"/>
    <p:sldId id="259" r:id="rId7"/>
    <p:sldId id="260" r:id="rId8"/>
    <p:sldId id="278" r:id="rId9"/>
    <p:sldId id="279" r:id="rId10"/>
    <p:sldId id="264" r:id="rId11"/>
    <p:sldId id="265" r:id="rId12"/>
    <p:sldId id="266" r:id="rId13"/>
    <p:sldId id="267" r:id="rId14"/>
    <p:sldId id="280" r:id="rId15"/>
    <p:sldId id="261" r:id="rId16"/>
    <p:sldId id="262" r:id="rId17"/>
    <p:sldId id="281" r:id="rId18"/>
    <p:sldId id="263" r:id="rId19"/>
    <p:sldId id="282" r:id="rId20"/>
    <p:sldId id="285" r:id="rId21"/>
    <p:sldId id="286" r:id="rId22"/>
    <p:sldId id="287" r:id="rId23"/>
    <p:sldId id="288" r:id="rId24"/>
    <p:sldId id="268" r:id="rId25"/>
    <p:sldId id="290" r:id="rId26"/>
    <p:sldId id="291" r:id="rId27"/>
    <p:sldId id="269" r:id="rId28"/>
    <p:sldId id="292" r:id="rId29"/>
    <p:sldId id="270" r:id="rId30"/>
    <p:sldId id="293" r:id="rId31"/>
    <p:sldId id="276" r:id="rId32"/>
    <p:sldId id="294" r:id="rId33"/>
    <p:sldId id="277" r:id="rId34"/>
    <p:sldId id="295" r:id="rId35"/>
    <p:sldId id="271" r:id="rId36"/>
    <p:sldId id="272" r:id="rId37"/>
    <p:sldId id="273" r:id="rId38"/>
    <p:sldId id="274" r:id="rId39"/>
    <p:sldId id="275" r:id="rId40"/>
    <p:sldId id="29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2/7/2025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2/7/2025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2/7/2025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2/7/2025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2/7/2025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s mujeres que siguieron a Jesús desde Galilea">
            <a:extLst>
              <a:ext uri="{FF2B5EF4-FFF2-40B4-BE49-F238E27FC236}">
                <a16:creationId xmlns:a16="http://schemas.microsoft.com/office/drawing/2014/main" id="{D70F82C9-BC22-4EDC-9256-590A9B462E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3324" y="1216058"/>
            <a:ext cx="8050490" cy="3714161"/>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C6935EA5-3DA6-423C-9800-16AD683B975A}"/>
              </a:ext>
            </a:extLst>
          </p:cNvPr>
          <p:cNvSpPr txBox="1"/>
          <p:nvPr/>
        </p:nvSpPr>
        <p:spPr>
          <a:xfrm>
            <a:off x="2064470" y="4930218"/>
            <a:ext cx="8088199" cy="707886"/>
          </a:xfrm>
          <a:prstGeom prst="rect">
            <a:avLst/>
          </a:prstGeom>
          <a:solidFill>
            <a:schemeClr val="accent2">
              <a:lumMod val="50000"/>
            </a:schemeClr>
          </a:solidFill>
        </p:spPr>
        <p:txBody>
          <a:bodyPr wrap="square" rtlCol="0">
            <a:spAutoFit/>
          </a:bodyPr>
          <a:lstStyle/>
          <a:p>
            <a:pPr algn="ctr"/>
            <a:r>
              <a:rPr lang="es-ES" sz="4000" dirty="0">
                <a:solidFill>
                  <a:schemeClr val="bg1"/>
                </a:solidFill>
              </a:rPr>
              <a:t>Mujer, Iglesia y Sociedad</a:t>
            </a:r>
            <a:endParaRPr lang="es-PE" sz="4000" dirty="0">
              <a:solidFill>
                <a:schemeClr val="bg1"/>
              </a:solidFill>
            </a:endParaRPr>
          </a:p>
        </p:txBody>
      </p:sp>
    </p:spTree>
    <p:extLst>
      <p:ext uri="{BB962C8B-B14F-4D97-AF65-F5344CB8AC3E}">
        <p14:creationId xmlns:p14="http://schemas.microsoft.com/office/powerpoint/2010/main" val="251148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38FC108-053C-40A7-A2BB-D6ACA2CB504A}"/>
              </a:ext>
            </a:extLst>
          </p:cNvPr>
          <p:cNvSpPr>
            <a:spLocks noGrp="1"/>
          </p:cNvSpPr>
          <p:nvPr>
            <p:ph idx="1"/>
          </p:nvPr>
        </p:nvSpPr>
        <p:spPr>
          <a:xfrm>
            <a:off x="1371600" y="414779"/>
            <a:ext cx="10393052" cy="5995448"/>
          </a:xfrm>
        </p:spPr>
        <p:txBody>
          <a:bodyPr/>
          <a:lstStyle/>
          <a:p>
            <a:pPr marL="0" indent="0">
              <a:buNone/>
            </a:pPr>
            <a:r>
              <a:rPr lang="es-ES" sz="1000" dirty="0"/>
              <a:t>}</a:t>
            </a:r>
          </a:p>
          <a:p>
            <a:pPr marL="0" indent="0">
              <a:buNone/>
            </a:pPr>
            <a:r>
              <a:rPr lang="es-ES" sz="4000" dirty="0"/>
              <a:t>Para pensar:</a:t>
            </a:r>
          </a:p>
          <a:p>
            <a:pPr marL="0" indent="0" algn="just">
              <a:buNone/>
            </a:pPr>
            <a:r>
              <a:rPr lang="es-PE" sz="3600" dirty="0"/>
              <a:t>«…la representación pública en nuestra democracia y en nuestras iglesias es privilegiadamente masculina y blanca, respecto a los ámbitos de organización e instancias de decisión» (Ivone </a:t>
            </a:r>
            <a:r>
              <a:rPr lang="es-PE" sz="3600" dirty="0" err="1"/>
              <a:t>Gebara</a:t>
            </a:r>
            <a:r>
              <a:rPr lang="es-PE" sz="3600" dirty="0"/>
              <a:t>, </a:t>
            </a:r>
            <a:r>
              <a:rPr lang="es-PE" sz="3600" i="1" dirty="0"/>
              <a:t>Condimentos feministas a la teología</a:t>
            </a:r>
            <a:r>
              <a:rPr lang="es-PE" sz="3600" dirty="0"/>
              <a:t>, La Habana-Montevideo: Editorial Caminos-Doble clic Editoras, 2019:11). </a:t>
            </a:r>
          </a:p>
        </p:txBody>
      </p:sp>
    </p:spTree>
    <p:extLst>
      <p:ext uri="{BB962C8B-B14F-4D97-AF65-F5344CB8AC3E}">
        <p14:creationId xmlns:p14="http://schemas.microsoft.com/office/powerpoint/2010/main" val="3092082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4E91F71-9DF9-41AB-B9E0-765DA9DC5494}"/>
              </a:ext>
            </a:extLst>
          </p:cNvPr>
          <p:cNvSpPr>
            <a:spLocks noGrp="1"/>
          </p:cNvSpPr>
          <p:nvPr>
            <p:ph idx="1"/>
          </p:nvPr>
        </p:nvSpPr>
        <p:spPr>
          <a:xfrm>
            <a:off x="1371599" y="395925"/>
            <a:ext cx="10383625" cy="6014301"/>
          </a:xfrm>
        </p:spPr>
        <p:txBody>
          <a:bodyPr/>
          <a:lstStyle/>
          <a:p>
            <a:pPr marL="0" indent="0">
              <a:buNone/>
            </a:pPr>
            <a:endParaRPr lang="es-ES" sz="1000" dirty="0"/>
          </a:p>
          <a:p>
            <a:pPr marL="0" indent="0">
              <a:buNone/>
            </a:pPr>
            <a:r>
              <a:rPr lang="es-ES" sz="4000" dirty="0"/>
              <a:t>Y seguir pensando:</a:t>
            </a:r>
            <a:endParaRPr lang="es-PE" sz="4000" dirty="0"/>
          </a:p>
          <a:p>
            <a:pPr marL="0" indent="0" algn="just">
              <a:buNone/>
            </a:pPr>
            <a:r>
              <a:rPr lang="es-PE" sz="4000" dirty="0"/>
              <a:t>«…en las instituciones religiosas, las mujeres continúan imposibilitadas de ejercer funciones semejantes a las de los hombres, por ser víctimas de una “voluntad divina” misógina que, según muchos, entregara a los hombres los papeles de autoridad y mando» (</a:t>
            </a:r>
            <a:r>
              <a:rPr lang="es-PE" sz="4000" dirty="0" err="1"/>
              <a:t>Gebara</a:t>
            </a:r>
            <a:r>
              <a:rPr lang="es-PE" sz="4000" dirty="0"/>
              <a:t> 2019:15).</a:t>
            </a:r>
          </a:p>
        </p:txBody>
      </p:sp>
    </p:spTree>
    <p:extLst>
      <p:ext uri="{BB962C8B-B14F-4D97-AF65-F5344CB8AC3E}">
        <p14:creationId xmlns:p14="http://schemas.microsoft.com/office/powerpoint/2010/main" val="1731957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F58731-678A-461D-9416-B5599A15EEAB}"/>
              </a:ext>
            </a:extLst>
          </p:cNvPr>
          <p:cNvSpPr>
            <a:spLocks noGrp="1"/>
          </p:cNvSpPr>
          <p:nvPr>
            <p:ph idx="1"/>
          </p:nvPr>
        </p:nvSpPr>
        <p:spPr>
          <a:xfrm>
            <a:off x="1371600" y="358219"/>
            <a:ext cx="10402478" cy="6061435"/>
          </a:xfrm>
        </p:spPr>
        <p:txBody>
          <a:bodyPr/>
          <a:lstStyle/>
          <a:p>
            <a:pPr marL="0" indent="0">
              <a:buNone/>
            </a:pPr>
            <a:endParaRPr lang="es-PE" sz="1000" dirty="0"/>
          </a:p>
          <a:p>
            <a:pPr marL="0" indent="0" algn="just">
              <a:buNone/>
            </a:pPr>
            <a:r>
              <a:rPr lang="es-ES" sz="3700" dirty="0"/>
              <a:t>Y conocer un poco más la historia:</a:t>
            </a:r>
            <a:endParaRPr lang="es-PE" sz="3700" dirty="0"/>
          </a:p>
          <a:p>
            <a:pPr marL="0" indent="0" algn="just">
              <a:buNone/>
            </a:pPr>
            <a:r>
              <a:rPr lang="es-PE" sz="3700" dirty="0"/>
              <a:t>«Nos quemaron en hogueras, encarcelaron nuestros cuerpos, rasgaron nuestros textos, ocultaron nuestros poemas, dudaron de la calidad de nuestras dudas. Sabemos bien que solo los hombres tuvieron la prerrogativa de dudar y, a través de la duda, restablecer la propia existencia en los moldes dualistas-como lo hicieron» (</a:t>
            </a:r>
            <a:r>
              <a:rPr lang="es-PE" sz="3700" dirty="0" err="1"/>
              <a:t>Gebara</a:t>
            </a:r>
            <a:r>
              <a:rPr lang="es-PE" sz="3700" dirty="0"/>
              <a:t> 2019:27).</a:t>
            </a:r>
          </a:p>
        </p:txBody>
      </p:sp>
    </p:spTree>
    <p:extLst>
      <p:ext uri="{BB962C8B-B14F-4D97-AF65-F5344CB8AC3E}">
        <p14:creationId xmlns:p14="http://schemas.microsoft.com/office/powerpoint/2010/main" val="3730456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4BA34CA-7A48-40DF-A398-9B97ACD7D1ED}"/>
              </a:ext>
            </a:extLst>
          </p:cNvPr>
          <p:cNvSpPr>
            <a:spLocks noGrp="1"/>
          </p:cNvSpPr>
          <p:nvPr>
            <p:ph idx="1"/>
          </p:nvPr>
        </p:nvSpPr>
        <p:spPr>
          <a:xfrm>
            <a:off x="1371600" y="358219"/>
            <a:ext cx="10345918" cy="6042581"/>
          </a:xfrm>
        </p:spPr>
        <p:txBody>
          <a:bodyPr/>
          <a:lstStyle/>
          <a:p>
            <a:pPr marL="0" indent="0">
              <a:buNone/>
            </a:pPr>
            <a:endParaRPr lang="es-PE" sz="1000" dirty="0"/>
          </a:p>
          <a:p>
            <a:pPr marL="0" indent="0" algn="just">
              <a:buNone/>
            </a:pPr>
            <a:r>
              <a:rPr lang="es-PE" sz="3600" dirty="0"/>
              <a:t>«Desde el principio patriarcal, establecido como norma absoluta, no podemos dudar, no podemos salir de los papeles que Dios o la naturaleza nos otorgaron, no podemos ser diferentes de lo que ellos pensaron que fuésemos. Y, mucho más que eso, no podemos pensar nuestra vida ni la vida colectiva con vistas a la construcción de comunidades de fe a partir de otros referentes más allá de la  repetición del mismo patrón patriarcal» (</a:t>
            </a:r>
            <a:r>
              <a:rPr lang="es-PE" sz="3600" dirty="0" err="1"/>
              <a:t>Gebara</a:t>
            </a:r>
            <a:r>
              <a:rPr lang="es-PE" sz="3600" dirty="0"/>
              <a:t> 2019:27).</a:t>
            </a:r>
          </a:p>
        </p:txBody>
      </p:sp>
    </p:spTree>
    <p:extLst>
      <p:ext uri="{BB962C8B-B14F-4D97-AF65-F5344CB8AC3E}">
        <p14:creationId xmlns:p14="http://schemas.microsoft.com/office/powerpoint/2010/main" val="1514467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8FFBA61-6256-4D42-9780-66A99AAF30BB}"/>
              </a:ext>
            </a:extLst>
          </p:cNvPr>
          <p:cNvSpPr>
            <a:spLocks noGrp="1"/>
          </p:cNvSpPr>
          <p:nvPr>
            <p:ph idx="1"/>
          </p:nvPr>
        </p:nvSpPr>
        <p:spPr>
          <a:xfrm>
            <a:off x="1371599" y="443060"/>
            <a:ext cx="10383625" cy="5957740"/>
          </a:xfrm>
        </p:spPr>
        <p:txBody>
          <a:bodyPr/>
          <a:lstStyle/>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4400" dirty="0"/>
              <a:t>¿Está en lo cierto Ivone </a:t>
            </a:r>
            <a:r>
              <a:rPr lang="es-ES" sz="4400" dirty="0" err="1"/>
              <a:t>Gebara</a:t>
            </a:r>
            <a:r>
              <a:rPr lang="es-ES" sz="4400" dirty="0"/>
              <a:t>?</a:t>
            </a:r>
          </a:p>
          <a:p>
            <a:pPr marL="0" indent="0" algn="just">
              <a:buNone/>
            </a:pPr>
            <a:r>
              <a:rPr lang="es-ES" sz="4400" dirty="0"/>
              <a:t>¿Exagera acaso?</a:t>
            </a:r>
          </a:p>
          <a:p>
            <a:pPr marL="0" indent="0" algn="just">
              <a:buNone/>
            </a:pPr>
            <a:r>
              <a:rPr lang="es-ES" sz="4400" dirty="0"/>
              <a:t>¿Opina desde sus prejuicios “feministas”?</a:t>
            </a:r>
          </a:p>
          <a:p>
            <a:pPr marL="0" indent="0" algn="just">
              <a:buNone/>
            </a:pPr>
            <a:r>
              <a:rPr lang="es-ES" sz="4400" dirty="0"/>
              <a:t>¿Qué se necesita cambiar?</a:t>
            </a:r>
          </a:p>
        </p:txBody>
      </p:sp>
    </p:spTree>
    <p:extLst>
      <p:ext uri="{BB962C8B-B14F-4D97-AF65-F5344CB8AC3E}">
        <p14:creationId xmlns:p14="http://schemas.microsoft.com/office/powerpoint/2010/main" val="1595298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3B1BB82-8D2F-4E85-ABEB-887DBEFCFD5C}"/>
              </a:ext>
            </a:extLst>
          </p:cNvPr>
          <p:cNvSpPr>
            <a:spLocks noGrp="1"/>
          </p:cNvSpPr>
          <p:nvPr>
            <p:ph idx="1"/>
          </p:nvPr>
        </p:nvSpPr>
        <p:spPr>
          <a:xfrm>
            <a:off x="1371599" y="395926"/>
            <a:ext cx="10383625" cy="5957740"/>
          </a:xfrm>
        </p:spPr>
        <p:txBody>
          <a:bodyPr/>
          <a:lstStyle/>
          <a:p>
            <a:pPr marL="0" indent="0">
              <a:buNone/>
            </a:pPr>
            <a:endParaRPr lang="es-ES" sz="1000" dirty="0"/>
          </a:p>
          <a:p>
            <a:pPr marL="0" indent="0">
              <a:buNone/>
            </a:pPr>
            <a:endParaRPr lang="es-ES" sz="1000" dirty="0"/>
          </a:p>
          <a:p>
            <a:pPr marL="0" indent="0">
              <a:buNone/>
            </a:pPr>
            <a:endParaRPr lang="es-ES" sz="1000" dirty="0"/>
          </a:p>
          <a:p>
            <a:pPr marL="0" indent="0" algn="ctr">
              <a:buNone/>
            </a:pPr>
            <a:r>
              <a:rPr lang="es-ES" sz="4000" b="1" dirty="0">
                <a:solidFill>
                  <a:schemeClr val="accent6">
                    <a:lumMod val="50000"/>
                  </a:schemeClr>
                </a:solidFill>
              </a:rPr>
              <a:t>L</a:t>
            </a:r>
            <a:r>
              <a:rPr lang="es-PE" sz="4000" b="1" dirty="0">
                <a:solidFill>
                  <a:schemeClr val="accent6">
                    <a:lumMod val="50000"/>
                  </a:schemeClr>
                </a:solidFill>
              </a:rPr>
              <a:t>A MUJER EN LA CREACIÓN</a:t>
            </a:r>
            <a:endParaRPr lang="es-ES" sz="1000" b="1" dirty="0">
              <a:solidFill>
                <a:schemeClr val="accent6">
                  <a:lumMod val="50000"/>
                </a:schemeClr>
              </a:solidFill>
            </a:endParaRPr>
          </a:p>
          <a:p>
            <a:pPr marL="0" indent="0" algn="just">
              <a:buNone/>
            </a:pPr>
            <a:r>
              <a:rPr lang="es-ES" sz="4800" dirty="0">
                <a:solidFill>
                  <a:schemeClr val="tx1"/>
                </a:solidFill>
              </a:rPr>
              <a:t>Y</a:t>
            </a:r>
            <a:r>
              <a:rPr lang="es-PE" sz="4800" dirty="0">
                <a:solidFill>
                  <a:schemeClr val="tx1"/>
                </a:solidFill>
              </a:rPr>
              <a:t> creo Dios al hombre a su imagen, a imagen de Dios lo creó, varón y hembra los creó (Génesis 1:27).</a:t>
            </a:r>
          </a:p>
        </p:txBody>
      </p:sp>
    </p:spTree>
    <p:extLst>
      <p:ext uri="{BB962C8B-B14F-4D97-AF65-F5344CB8AC3E}">
        <p14:creationId xmlns:p14="http://schemas.microsoft.com/office/powerpoint/2010/main" val="1643940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7D60171-D40C-4A78-8BFB-2F08FAD4DDE1}"/>
              </a:ext>
            </a:extLst>
          </p:cNvPr>
          <p:cNvSpPr>
            <a:spLocks noGrp="1"/>
          </p:cNvSpPr>
          <p:nvPr>
            <p:ph idx="1"/>
          </p:nvPr>
        </p:nvSpPr>
        <p:spPr>
          <a:xfrm>
            <a:off x="1371600" y="424206"/>
            <a:ext cx="10374198" cy="6023728"/>
          </a:xfrm>
        </p:spPr>
        <p:txBody>
          <a:bodyPr/>
          <a:lstStyle/>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4400" dirty="0"/>
              <a:t>Y</a:t>
            </a:r>
            <a:r>
              <a:rPr lang="es-PE" sz="4400" dirty="0"/>
              <a:t> los bendijo Dios, y les dijo: Fructificad y multiplicaos, llenad la tierra y sojuzgadla, y señoread en los peces del mar, en las aves de los cielos, y en todas las bestias que se mueven sobre la tierra (Génesis 1:28).</a:t>
            </a:r>
          </a:p>
        </p:txBody>
      </p:sp>
    </p:spTree>
    <p:extLst>
      <p:ext uri="{BB962C8B-B14F-4D97-AF65-F5344CB8AC3E}">
        <p14:creationId xmlns:p14="http://schemas.microsoft.com/office/powerpoint/2010/main" val="975976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4BAA236-B01C-4306-B4F9-24F66CCFF4D5}"/>
              </a:ext>
            </a:extLst>
          </p:cNvPr>
          <p:cNvSpPr>
            <a:spLocks noGrp="1"/>
          </p:cNvSpPr>
          <p:nvPr>
            <p:ph idx="1"/>
          </p:nvPr>
        </p:nvSpPr>
        <p:spPr>
          <a:xfrm>
            <a:off x="1371600" y="509047"/>
            <a:ext cx="10355344" cy="5901180"/>
          </a:xfrm>
        </p:spPr>
        <p:txBody>
          <a:bodyPr/>
          <a:lstStyle/>
          <a:p>
            <a:pPr marL="0" indent="0">
              <a:buNone/>
            </a:pPr>
            <a:endParaRPr lang="es-ES" sz="1000" dirty="0"/>
          </a:p>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4800" dirty="0"/>
              <a:t>Y</a:t>
            </a:r>
            <a:r>
              <a:rPr lang="es-PE" sz="4800" dirty="0"/>
              <a:t> dijo Jehová Dios: No es bueno que el hombre esté solo; le haré ayuda idónea para él (Génesis 1:18).</a:t>
            </a:r>
          </a:p>
        </p:txBody>
      </p:sp>
    </p:spTree>
    <p:extLst>
      <p:ext uri="{BB962C8B-B14F-4D97-AF65-F5344CB8AC3E}">
        <p14:creationId xmlns:p14="http://schemas.microsoft.com/office/powerpoint/2010/main" val="1708830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71F9B33-7CDC-400C-B4B9-B705169AF276}"/>
              </a:ext>
            </a:extLst>
          </p:cNvPr>
          <p:cNvSpPr>
            <a:spLocks noGrp="1"/>
          </p:cNvSpPr>
          <p:nvPr>
            <p:ph idx="1"/>
          </p:nvPr>
        </p:nvSpPr>
        <p:spPr>
          <a:xfrm>
            <a:off x="1371600" y="405353"/>
            <a:ext cx="10421332" cy="6042581"/>
          </a:xfrm>
        </p:spPr>
        <p:txBody>
          <a:bodyPr/>
          <a:lstStyle/>
          <a:p>
            <a:pPr marL="0" indent="0">
              <a:buNone/>
            </a:pPr>
            <a:endParaRPr lang="es-ES" sz="1000" dirty="0"/>
          </a:p>
          <a:p>
            <a:pPr marL="0" indent="0" algn="just">
              <a:buNone/>
            </a:pPr>
            <a:r>
              <a:rPr lang="es-ES" sz="3800" dirty="0"/>
              <a:t>Entonces Jehová Dios hizo caer sueño profundo sobre Adán, y mientras este dormía, tomó una de sus costillas, y cerró la carne en su lugar. Y de la costilla que Jehová Dios tomó del hombre, hizo una mujer, y la trajo al hombre. Dijo entonces Adán: Esto es ahora hueso de mis huesos y carne de mi carne, ésta será llamada Varona, porque del varón fue tomada (Génesis 2:22-23).</a:t>
            </a:r>
            <a:endParaRPr lang="es-PE" sz="3800" dirty="0"/>
          </a:p>
        </p:txBody>
      </p:sp>
    </p:spTree>
    <p:extLst>
      <p:ext uri="{BB962C8B-B14F-4D97-AF65-F5344CB8AC3E}">
        <p14:creationId xmlns:p14="http://schemas.microsoft.com/office/powerpoint/2010/main" val="3802157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EFE0D7-0192-4ACA-82B3-BD7D06ACB8BD}"/>
              </a:ext>
            </a:extLst>
          </p:cNvPr>
          <p:cNvSpPr>
            <a:spLocks noGrp="1"/>
          </p:cNvSpPr>
          <p:nvPr>
            <p:ph idx="1"/>
          </p:nvPr>
        </p:nvSpPr>
        <p:spPr>
          <a:xfrm>
            <a:off x="1371599" y="424206"/>
            <a:ext cx="10336491" cy="5976594"/>
          </a:xfrm>
        </p:spPr>
        <p:txBody>
          <a:bodyPr/>
          <a:lstStyle/>
          <a:p>
            <a:pPr marL="0" indent="0">
              <a:buNone/>
            </a:pPr>
            <a:endParaRPr lang="es-ES" sz="1000" dirty="0"/>
          </a:p>
          <a:p>
            <a:pPr algn="ctr">
              <a:buFont typeface="Wingdings" panose="05000000000000000000" pitchFamily="2" charset="2"/>
              <a:buChar char="v"/>
            </a:pPr>
            <a:r>
              <a:rPr lang="es-ES" sz="6600" dirty="0">
                <a:solidFill>
                  <a:schemeClr val="accent6">
                    <a:lumMod val="50000"/>
                  </a:schemeClr>
                </a:solidFill>
              </a:rPr>
              <a:t>Igual valor.</a:t>
            </a:r>
          </a:p>
          <a:p>
            <a:pPr algn="ctr">
              <a:buFont typeface="Wingdings" panose="05000000000000000000" pitchFamily="2" charset="2"/>
              <a:buChar char="v"/>
            </a:pPr>
            <a:r>
              <a:rPr lang="es-ES" sz="6600" dirty="0">
                <a:solidFill>
                  <a:schemeClr val="accent6">
                    <a:lumMod val="50000"/>
                  </a:schemeClr>
                </a:solidFill>
              </a:rPr>
              <a:t>Igual dignidad.</a:t>
            </a:r>
          </a:p>
          <a:p>
            <a:pPr algn="ctr">
              <a:buFont typeface="Wingdings" panose="05000000000000000000" pitchFamily="2" charset="2"/>
              <a:buChar char="v"/>
            </a:pPr>
            <a:r>
              <a:rPr lang="es-ES" sz="6600" dirty="0">
                <a:solidFill>
                  <a:schemeClr val="accent6">
                    <a:lumMod val="50000"/>
                  </a:schemeClr>
                </a:solidFill>
              </a:rPr>
              <a:t>Igual responsabilidad,</a:t>
            </a:r>
          </a:p>
          <a:p>
            <a:pPr algn="ctr">
              <a:buFont typeface="Wingdings" panose="05000000000000000000" pitchFamily="2" charset="2"/>
              <a:buChar char="v"/>
            </a:pPr>
            <a:r>
              <a:rPr lang="es-ES" sz="6600" dirty="0">
                <a:solidFill>
                  <a:schemeClr val="accent6">
                    <a:lumMod val="50000"/>
                  </a:schemeClr>
                </a:solidFill>
              </a:rPr>
              <a:t>Igual vocación.</a:t>
            </a:r>
          </a:p>
          <a:p>
            <a:endParaRPr lang="es-PE" dirty="0"/>
          </a:p>
        </p:txBody>
      </p:sp>
    </p:spTree>
    <p:extLst>
      <p:ext uri="{BB962C8B-B14F-4D97-AF65-F5344CB8AC3E}">
        <p14:creationId xmlns:p14="http://schemas.microsoft.com/office/powerpoint/2010/main" val="580004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F895626-BB53-42C3-81A3-E4C8C2C280CA}"/>
              </a:ext>
            </a:extLst>
          </p:cNvPr>
          <p:cNvSpPr>
            <a:spLocks noGrp="1"/>
          </p:cNvSpPr>
          <p:nvPr>
            <p:ph idx="1"/>
          </p:nvPr>
        </p:nvSpPr>
        <p:spPr>
          <a:xfrm>
            <a:off x="1371600" y="367645"/>
            <a:ext cx="10421332" cy="6099143"/>
          </a:xfrm>
        </p:spPr>
        <p:txBody>
          <a:bodyPr/>
          <a:lstStyle/>
          <a:p>
            <a:pPr marL="0" indent="0">
              <a:buNone/>
            </a:pPr>
            <a:endParaRPr lang="es-ES" sz="1000" dirty="0"/>
          </a:p>
          <a:p>
            <a:pPr marL="0" indent="0" algn="just">
              <a:buNone/>
            </a:pPr>
            <a:r>
              <a:rPr lang="es-ES" sz="3500" dirty="0"/>
              <a:t>L</a:t>
            </a:r>
            <a:r>
              <a:rPr lang="es-PE" sz="3500" dirty="0"/>
              <a:t>a imagen es intencional, pedagógica e interpela.</a:t>
            </a:r>
          </a:p>
          <a:p>
            <a:pPr marL="0" indent="0" algn="just">
              <a:buNone/>
            </a:pPr>
            <a:r>
              <a:rPr lang="es-ES" sz="3500" dirty="0"/>
              <a:t>Jesús </a:t>
            </a:r>
            <a:r>
              <a:rPr lang="es-PE" sz="3500" dirty="0"/>
              <a:t>tuvo discípulas (las mujeres galileas).</a:t>
            </a:r>
          </a:p>
          <a:p>
            <a:pPr marL="0" indent="0" algn="just">
              <a:buNone/>
            </a:pPr>
            <a:r>
              <a:rPr lang="es-ES" sz="3500" dirty="0"/>
              <a:t>Las acogió en la comunidad de discípulos, caminó públicamente con las mujeres galileas y ellas le servían con sus bienes.</a:t>
            </a:r>
          </a:p>
          <a:p>
            <a:pPr marL="0" indent="0" algn="just">
              <a:buNone/>
            </a:pPr>
            <a:r>
              <a:rPr lang="es-ES" sz="3500" dirty="0"/>
              <a:t>Jesús valoró y trató a las mujeres sin ningún prejuicio, rompiendo así con las prácticas sociales, culturales y religiosas que las confinaban al ámbito privado.</a:t>
            </a:r>
            <a:endParaRPr lang="es-PE" sz="3500" dirty="0"/>
          </a:p>
        </p:txBody>
      </p:sp>
    </p:spTree>
    <p:extLst>
      <p:ext uri="{BB962C8B-B14F-4D97-AF65-F5344CB8AC3E}">
        <p14:creationId xmlns:p14="http://schemas.microsoft.com/office/powerpoint/2010/main" val="500191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0CC7385-E592-4676-837F-F8062CDC6854}"/>
              </a:ext>
            </a:extLst>
          </p:cNvPr>
          <p:cNvSpPr>
            <a:spLocks noGrp="1"/>
          </p:cNvSpPr>
          <p:nvPr>
            <p:ph idx="1"/>
          </p:nvPr>
        </p:nvSpPr>
        <p:spPr>
          <a:xfrm>
            <a:off x="1371599" y="452487"/>
            <a:ext cx="10364771" cy="5938886"/>
          </a:xfrm>
        </p:spPr>
        <p:txBody>
          <a:bodyPr>
            <a:normAutofit/>
          </a:bodyPr>
          <a:lstStyle/>
          <a:p>
            <a:pPr marL="0" indent="0">
              <a:buNone/>
            </a:pPr>
            <a:endParaRPr lang="es-ES" sz="1000" dirty="0"/>
          </a:p>
          <a:p>
            <a:pPr marL="0" indent="0" algn="just">
              <a:buNone/>
            </a:pPr>
            <a:r>
              <a:rPr lang="es-ES" sz="3800" dirty="0">
                <a:solidFill>
                  <a:schemeClr val="accent6">
                    <a:lumMod val="50000"/>
                  </a:schemeClr>
                </a:solidFill>
              </a:rPr>
              <a:t>Ayuda idónea:</a:t>
            </a:r>
            <a:endParaRPr lang="es-PE" sz="3800" dirty="0">
              <a:solidFill>
                <a:schemeClr val="accent6">
                  <a:lumMod val="50000"/>
                </a:schemeClr>
              </a:solidFill>
            </a:endParaRPr>
          </a:p>
          <a:p>
            <a:pPr marL="0" indent="0" algn="just">
              <a:buNone/>
            </a:pPr>
            <a:r>
              <a:rPr lang="es-PE" sz="3800" dirty="0"/>
              <a:t>la palabra hebrea </a:t>
            </a:r>
            <a:r>
              <a:rPr lang="es-PE" sz="3800" b="1" i="1" dirty="0"/>
              <a:t>´</a:t>
            </a:r>
            <a:r>
              <a:rPr lang="es-PE" sz="3800" b="1" i="1" dirty="0" err="1"/>
              <a:t>ezer</a:t>
            </a:r>
            <a:r>
              <a:rPr lang="es-PE" sz="3800" dirty="0"/>
              <a:t> (ayuda) </a:t>
            </a:r>
            <a:r>
              <a:rPr lang="es-PE" sz="3800" b="1" i="1" dirty="0" err="1"/>
              <a:t>kenegdó</a:t>
            </a:r>
            <a:r>
              <a:rPr lang="es-PE" sz="3800" dirty="0"/>
              <a:t> (idónea), no tiene el sentido de ayudante subordinada o sumisa, como si la mujer hubiese sido creada por Dios para ser una esclava doméstica o una propiedad exclusiva del varón. </a:t>
            </a:r>
          </a:p>
        </p:txBody>
      </p:sp>
    </p:spTree>
    <p:extLst>
      <p:ext uri="{BB962C8B-B14F-4D97-AF65-F5344CB8AC3E}">
        <p14:creationId xmlns:p14="http://schemas.microsoft.com/office/powerpoint/2010/main" val="3247139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C128B76-FFAF-4CC3-A12B-6136050D9B73}"/>
              </a:ext>
            </a:extLst>
          </p:cNvPr>
          <p:cNvSpPr>
            <a:spLocks noGrp="1"/>
          </p:cNvSpPr>
          <p:nvPr>
            <p:ph idx="1"/>
          </p:nvPr>
        </p:nvSpPr>
        <p:spPr>
          <a:xfrm>
            <a:off x="1371599" y="395926"/>
            <a:ext cx="10383625" cy="5957740"/>
          </a:xfrm>
        </p:spPr>
        <p:txBody>
          <a:bodyPr/>
          <a:lstStyle/>
          <a:p>
            <a:pPr marL="0" indent="0">
              <a:buNone/>
            </a:pPr>
            <a:endParaRPr lang="es-PE" sz="1000" dirty="0"/>
          </a:p>
          <a:p>
            <a:pPr marL="0" indent="0" algn="just">
              <a:buNone/>
            </a:pPr>
            <a:r>
              <a:rPr lang="es-PE" sz="3500" dirty="0"/>
              <a:t>La descripción de la mujer como </a:t>
            </a:r>
            <a:r>
              <a:rPr lang="es-PE" sz="3500" i="1" dirty="0"/>
              <a:t>´</a:t>
            </a:r>
            <a:r>
              <a:rPr lang="es-PE" sz="3500" i="1" dirty="0" err="1">
                <a:solidFill>
                  <a:schemeClr val="accent6">
                    <a:lumMod val="50000"/>
                  </a:schemeClr>
                </a:solidFill>
              </a:rPr>
              <a:t>ezer</a:t>
            </a:r>
            <a:r>
              <a:rPr lang="es-PE" sz="3500" i="1" dirty="0">
                <a:solidFill>
                  <a:schemeClr val="accent6">
                    <a:lumMod val="50000"/>
                  </a:schemeClr>
                </a:solidFill>
              </a:rPr>
              <a:t> </a:t>
            </a:r>
            <a:r>
              <a:rPr lang="es-PE" sz="3500" i="1" dirty="0" err="1">
                <a:solidFill>
                  <a:schemeClr val="accent6">
                    <a:lumMod val="50000"/>
                  </a:schemeClr>
                </a:solidFill>
              </a:rPr>
              <a:t>kenegdó</a:t>
            </a:r>
            <a:r>
              <a:rPr lang="es-PE" sz="3500" i="1" dirty="0">
                <a:solidFill>
                  <a:schemeClr val="accent6">
                    <a:lumMod val="50000"/>
                  </a:schemeClr>
                </a:solidFill>
              </a:rPr>
              <a:t> </a:t>
            </a:r>
            <a:r>
              <a:rPr lang="es-PE" sz="3500" dirty="0"/>
              <a:t>no indica que la mujer sea inferior con respecto al varón, más bien, se refiere la relación mutua de dos personas que se complementan entre sí. </a:t>
            </a:r>
          </a:p>
          <a:p>
            <a:pPr marL="0" indent="0" algn="just">
              <a:buNone/>
            </a:pPr>
            <a:r>
              <a:rPr lang="es-PE" sz="3500" dirty="0"/>
              <a:t>Esto explica la alegría desbordante que tuvo Adán, cuando Dios le presentó a Eva, un ser humano igual a él, pero a la vez distinta de él. Adán vio a Eva como su </a:t>
            </a:r>
            <a:r>
              <a:rPr lang="es-PE" sz="3500" i="1" dirty="0">
                <a:solidFill>
                  <a:schemeClr val="accent6">
                    <a:lumMod val="50000"/>
                  </a:schemeClr>
                </a:solidFill>
              </a:rPr>
              <a:t>´</a:t>
            </a:r>
            <a:r>
              <a:rPr lang="es-PE" sz="3500" i="1" dirty="0" err="1">
                <a:solidFill>
                  <a:schemeClr val="accent6">
                    <a:lumMod val="50000"/>
                  </a:schemeClr>
                </a:solidFill>
              </a:rPr>
              <a:t>ezer</a:t>
            </a:r>
            <a:r>
              <a:rPr lang="es-PE" sz="3500" i="1" dirty="0">
                <a:solidFill>
                  <a:schemeClr val="accent6">
                    <a:lumMod val="50000"/>
                  </a:schemeClr>
                </a:solidFill>
              </a:rPr>
              <a:t> </a:t>
            </a:r>
            <a:r>
              <a:rPr lang="es-PE" sz="3500" i="1" dirty="0" err="1">
                <a:solidFill>
                  <a:schemeClr val="accent6">
                    <a:lumMod val="50000"/>
                  </a:schemeClr>
                </a:solidFill>
              </a:rPr>
              <a:t>kenegdó</a:t>
            </a:r>
            <a:r>
              <a:rPr lang="es-PE" sz="3500" i="1" dirty="0">
                <a:solidFill>
                  <a:schemeClr val="accent6">
                    <a:lumMod val="50000"/>
                  </a:schemeClr>
                </a:solidFill>
              </a:rPr>
              <a:t>, </a:t>
            </a:r>
            <a:r>
              <a:rPr lang="es-PE" sz="3500" dirty="0">
                <a:solidFill>
                  <a:schemeClr val="tx1"/>
                </a:solidFill>
              </a:rPr>
              <a:t>como su ayuda correspondiente, como su complemento o contraparte. </a:t>
            </a:r>
          </a:p>
        </p:txBody>
      </p:sp>
    </p:spTree>
    <p:extLst>
      <p:ext uri="{BB962C8B-B14F-4D97-AF65-F5344CB8AC3E}">
        <p14:creationId xmlns:p14="http://schemas.microsoft.com/office/powerpoint/2010/main" val="2143857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44BD27C-D7D0-4141-898A-0BF1E470734D}"/>
              </a:ext>
            </a:extLst>
          </p:cNvPr>
          <p:cNvSpPr>
            <a:spLocks noGrp="1"/>
          </p:cNvSpPr>
          <p:nvPr>
            <p:ph idx="1"/>
          </p:nvPr>
        </p:nvSpPr>
        <p:spPr>
          <a:xfrm>
            <a:off x="1371599" y="433633"/>
            <a:ext cx="10317637" cy="5891753"/>
          </a:xfrm>
        </p:spPr>
        <p:txBody>
          <a:bodyPr/>
          <a:lstStyle/>
          <a:p>
            <a:pPr marL="0" indent="0">
              <a:buNone/>
            </a:pPr>
            <a:endParaRPr lang="es-ES" sz="1000" dirty="0"/>
          </a:p>
          <a:p>
            <a:pPr marL="0" indent="0">
              <a:buNone/>
            </a:pPr>
            <a:endParaRPr lang="es-PE" sz="1000" dirty="0"/>
          </a:p>
          <a:p>
            <a:pPr marL="0" indent="0" algn="just">
              <a:buNone/>
            </a:pPr>
            <a:r>
              <a:rPr lang="es-PE" sz="3600" dirty="0"/>
              <a:t>Adán no vio a Eva como una persona inferior, subordinada, o de menos valor y dignidad que él. </a:t>
            </a:r>
          </a:p>
          <a:p>
            <a:pPr marL="0" indent="0" algn="just">
              <a:buNone/>
            </a:pPr>
            <a:r>
              <a:rPr lang="es-PE" sz="3600" dirty="0"/>
              <a:t>Entonces, mujer y hombre son iguales en origen, dignidad, valor, vocación y responsabilidad. Ambos se necesitan y se realizan plenamente, como seres humanos, valorando y respetando su condición de imagen de Dios.</a:t>
            </a:r>
          </a:p>
        </p:txBody>
      </p:sp>
    </p:spTree>
    <p:extLst>
      <p:ext uri="{BB962C8B-B14F-4D97-AF65-F5344CB8AC3E}">
        <p14:creationId xmlns:p14="http://schemas.microsoft.com/office/powerpoint/2010/main" val="4277265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C96D2B0-7722-4379-9299-DBB77A42E40C}"/>
              </a:ext>
            </a:extLst>
          </p:cNvPr>
          <p:cNvSpPr>
            <a:spLocks noGrp="1"/>
          </p:cNvSpPr>
          <p:nvPr>
            <p:ph idx="1"/>
          </p:nvPr>
        </p:nvSpPr>
        <p:spPr>
          <a:xfrm>
            <a:off x="1371599" y="424206"/>
            <a:ext cx="10289357" cy="5901180"/>
          </a:xfrm>
        </p:spPr>
        <p:txBody>
          <a:bodyPr/>
          <a:lstStyle/>
          <a:p>
            <a:pPr marL="0" indent="0">
              <a:buNone/>
            </a:pPr>
            <a:endParaRPr lang="es-ES" sz="1000" dirty="0"/>
          </a:p>
          <a:p>
            <a:pPr marL="0" indent="0">
              <a:buNone/>
            </a:pPr>
            <a:endParaRPr lang="es-ES" sz="1000" dirty="0"/>
          </a:p>
          <a:p>
            <a:pPr marL="0" indent="0" algn="just">
              <a:buNone/>
            </a:pPr>
            <a:r>
              <a:rPr lang="es-ES" sz="4000" dirty="0"/>
              <a:t>L</a:t>
            </a:r>
            <a:r>
              <a:rPr lang="es-PE" sz="4000" dirty="0"/>
              <a:t>a idea central de la expresión </a:t>
            </a:r>
            <a:r>
              <a:rPr lang="es-PE" sz="4000" i="1" dirty="0"/>
              <a:t>ayuda idónea</a:t>
            </a:r>
            <a:r>
              <a:rPr lang="es-PE" sz="4000" dirty="0"/>
              <a:t>,</a:t>
            </a:r>
            <a:r>
              <a:rPr lang="es-PE" sz="4000" i="1" dirty="0"/>
              <a:t> </a:t>
            </a:r>
            <a:r>
              <a:rPr lang="es-PE" sz="4000" i="1" dirty="0">
                <a:solidFill>
                  <a:schemeClr val="accent6">
                    <a:lumMod val="50000"/>
                  </a:schemeClr>
                </a:solidFill>
              </a:rPr>
              <a:t>´</a:t>
            </a:r>
            <a:r>
              <a:rPr lang="es-PE" sz="4000" i="1" dirty="0" err="1">
                <a:solidFill>
                  <a:schemeClr val="accent6">
                    <a:lumMod val="50000"/>
                  </a:schemeClr>
                </a:solidFill>
              </a:rPr>
              <a:t>ezer</a:t>
            </a:r>
            <a:r>
              <a:rPr lang="es-PE" sz="4000" i="1" dirty="0">
                <a:solidFill>
                  <a:schemeClr val="accent6">
                    <a:lumMod val="50000"/>
                  </a:schemeClr>
                </a:solidFill>
              </a:rPr>
              <a:t> </a:t>
            </a:r>
            <a:r>
              <a:rPr lang="es-PE" sz="4000" i="1" dirty="0" err="1">
                <a:solidFill>
                  <a:schemeClr val="accent6">
                    <a:lumMod val="50000"/>
                  </a:schemeClr>
                </a:solidFill>
              </a:rPr>
              <a:t>kenegdó</a:t>
            </a:r>
            <a:r>
              <a:rPr lang="es-PE" sz="4000" i="1" dirty="0">
                <a:solidFill>
                  <a:schemeClr val="accent6">
                    <a:lumMod val="50000"/>
                  </a:schemeClr>
                </a:solidFill>
              </a:rPr>
              <a:t>, </a:t>
            </a:r>
            <a:r>
              <a:rPr lang="es-PE" sz="4000" dirty="0"/>
              <a:t>es de complementariedad. </a:t>
            </a:r>
          </a:p>
          <a:p>
            <a:pPr marL="0" indent="0" algn="just">
              <a:buNone/>
            </a:pPr>
            <a:r>
              <a:rPr lang="es-PE" sz="4000" dirty="0"/>
              <a:t>Podría decirse, por tanto, que se trata de la persona que encaja o sintoniza con uno, no con una persona extraña, sino la persona que calza perfectamente con uno.</a:t>
            </a:r>
          </a:p>
          <a:p>
            <a:pPr marL="0" indent="0" algn="just">
              <a:buNone/>
            </a:pPr>
            <a:r>
              <a:rPr lang="es-PE" sz="4000" dirty="0"/>
              <a:t> </a:t>
            </a:r>
          </a:p>
        </p:txBody>
      </p:sp>
    </p:spTree>
    <p:extLst>
      <p:ext uri="{BB962C8B-B14F-4D97-AF65-F5344CB8AC3E}">
        <p14:creationId xmlns:p14="http://schemas.microsoft.com/office/powerpoint/2010/main" val="3749516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7F425EA-855E-4BE1-8097-8230C2AA1DBE}"/>
              </a:ext>
            </a:extLst>
          </p:cNvPr>
          <p:cNvSpPr>
            <a:spLocks noGrp="1"/>
          </p:cNvSpPr>
          <p:nvPr>
            <p:ph idx="1"/>
          </p:nvPr>
        </p:nvSpPr>
        <p:spPr>
          <a:xfrm>
            <a:off x="1371599" y="443059"/>
            <a:ext cx="10317637" cy="5995447"/>
          </a:xfrm>
        </p:spPr>
        <p:txBody>
          <a:bodyPr/>
          <a:lstStyle/>
          <a:p>
            <a:pPr marL="0" indent="0">
              <a:buNone/>
            </a:pPr>
            <a:endParaRPr lang="es-ES" sz="1000" dirty="0"/>
          </a:p>
          <a:p>
            <a:pPr marL="0" indent="0" algn="ctr">
              <a:buNone/>
            </a:pPr>
            <a:r>
              <a:rPr lang="es-ES" sz="4400" b="1" dirty="0">
                <a:solidFill>
                  <a:schemeClr val="accent6">
                    <a:lumMod val="50000"/>
                  </a:schemeClr>
                </a:solidFill>
              </a:rPr>
              <a:t>LA MUJER EN LA CAIDA</a:t>
            </a:r>
            <a:endParaRPr lang="es-ES" sz="1000" dirty="0">
              <a:solidFill>
                <a:schemeClr val="accent6">
                  <a:lumMod val="50000"/>
                </a:schemeClr>
              </a:solidFill>
            </a:endParaRPr>
          </a:p>
          <a:p>
            <a:pPr marL="0" indent="0" algn="just">
              <a:buNone/>
            </a:pPr>
            <a:r>
              <a:rPr lang="es-ES" sz="4400" dirty="0">
                <a:solidFill>
                  <a:schemeClr val="tx1"/>
                </a:solidFill>
              </a:rPr>
              <a:t>A la mujer dijo: Multiplicaré en gran manera los dolores en tus preñeces; con dolor darás a luz los hijos; y tu deseo será para tu marido, y él se enseñoreará de ti (Génesis 3:16).</a:t>
            </a:r>
          </a:p>
          <a:p>
            <a:pPr marL="0" indent="0">
              <a:buNone/>
            </a:pPr>
            <a:endParaRPr lang="es-PE" dirty="0"/>
          </a:p>
        </p:txBody>
      </p:sp>
    </p:spTree>
    <p:extLst>
      <p:ext uri="{BB962C8B-B14F-4D97-AF65-F5344CB8AC3E}">
        <p14:creationId xmlns:p14="http://schemas.microsoft.com/office/powerpoint/2010/main" val="2822652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5481037-DDA9-4D88-B9A3-0E68DCD3FF70}"/>
              </a:ext>
            </a:extLst>
          </p:cNvPr>
          <p:cNvSpPr>
            <a:spLocks noGrp="1"/>
          </p:cNvSpPr>
          <p:nvPr>
            <p:ph idx="1"/>
          </p:nvPr>
        </p:nvSpPr>
        <p:spPr>
          <a:xfrm>
            <a:off x="1371599" y="386499"/>
            <a:ext cx="10383625" cy="5891753"/>
          </a:xfrm>
        </p:spPr>
        <p:txBody>
          <a:bodyPr/>
          <a:lstStyle/>
          <a:p>
            <a:pPr marL="0" indent="0">
              <a:buNone/>
            </a:pPr>
            <a:endParaRPr lang="es-ES" sz="1000" dirty="0"/>
          </a:p>
          <a:p>
            <a:pPr marL="0" indent="0">
              <a:buNone/>
            </a:pPr>
            <a:endParaRPr lang="es-ES" sz="1000" dirty="0"/>
          </a:p>
          <a:p>
            <a:pPr marL="0" indent="0" algn="just">
              <a:buNone/>
            </a:pPr>
            <a:r>
              <a:rPr lang="es-ES" sz="3800" dirty="0"/>
              <a:t>¿</a:t>
            </a:r>
            <a:r>
              <a:rPr lang="es-PE" sz="3800" dirty="0"/>
              <a:t>Eva fue la única culpable?</a:t>
            </a:r>
          </a:p>
          <a:p>
            <a:pPr marL="0" indent="0" algn="just">
              <a:buNone/>
            </a:pPr>
            <a:r>
              <a:rPr lang="es-ES" sz="3800" dirty="0"/>
              <a:t>¿</a:t>
            </a:r>
            <a:r>
              <a:rPr lang="es-PE" sz="3800" dirty="0"/>
              <a:t>Adán fue “seducido” por Eva para pecar? </a:t>
            </a:r>
          </a:p>
          <a:p>
            <a:pPr marL="0" indent="0" algn="just">
              <a:buNone/>
            </a:pPr>
            <a:r>
              <a:rPr lang="es-PE" sz="3800" dirty="0"/>
              <a:t>¿Eva es más culpable que Adán en la caída?</a:t>
            </a:r>
          </a:p>
          <a:p>
            <a:pPr marL="0" indent="0" algn="just">
              <a:buNone/>
            </a:pPr>
            <a:r>
              <a:rPr lang="es-ES" sz="3800" dirty="0"/>
              <a:t>¿</a:t>
            </a:r>
            <a:r>
              <a:rPr lang="es-PE" sz="3800" dirty="0"/>
              <a:t>Es acaso el relato bíblico de la caída una de las “fuentes teológicas” de donde brota los prejuicios masculinos hacia la mujer?</a:t>
            </a:r>
          </a:p>
        </p:txBody>
      </p:sp>
    </p:spTree>
    <p:extLst>
      <p:ext uri="{BB962C8B-B14F-4D97-AF65-F5344CB8AC3E}">
        <p14:creationId xmlns:p14="http://schemas.microsoft.com/office/powerpoint/2010/main" val="1619783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5A576F2-0FA0-4FEB-A647-F0CA91CF0A1B}"/>
              </a:ext>
            </a:extLst>
          </p:cNvPr>
          <p:cNvSpPr>
            <a:spLocks noGrp="1"/>
          </p:cNvSpPr>
          <p:nvPr>
            <p:ph idx="1"/>
          </p:nvPr>
        </p:nvSpPr>
        <p:spPr>
          <a:xfrm>
            <a:off x="1371600" y="433633"/>
            <a:ext cx="10402478" cy="5929460"/>
          </a:xfrm>
        </p:spPr>
        <p:txBody>
          <a:bodyPr/>
          <a:lstStyle/>
          <a:p>
            <a:pPr marL="0" indent="0">
              <a:buNone/>
            </a:pPr>
            <a:endParaRPr lang="es-ES" sz="1000" dirty="0"/>
          </a:p>
          <a:p>
            <a:pPr marL="0" indent="0" algn="just">
              <a:buNone/>
            </a:pPr>
            <a:r>
              <a:rPr lang="es-ES" sz="3600" dirty="0"/>
              <a:t>L</a:t>
            </a:r>
            <a:r>
              <a:rPr lang="es-PE" sz="3600" dirty="0"/>
              <a:t>as palabras de Dios hacía la mujer en este relato, ¿son un “mandato” o, mas bien, una consecuencia del pecado, pero no necesariamente un “obligación” que se tiene que cumplir en el día a día de las relaciones mujer-hombre, hombre-mujer?</a:t>
            </a:r>
          </a:p>
          <a:p>
            <a:pPr marL="0" indent="0" algn="just">
              <a:buNone/>
            </a:pPr>
            <a:r>
              <a:rPr lang="es-ES" sz="3600" dirty="0"/>
              <a:t>Y</a:t>
            </a:r>
            <a:r>
              <a:rPr lang="es-PE" sz="3600" dirty="0"/>
              <a:t>, si es una “obligación”, ¿dónde queda la teología bíblica de la redención y  el llamado a amarse unos a unos y la práctica de la justicia en el seno de la comunidad cristiana?</a:t>
            </a:r>
          </a:p>
        </p:txBody>
      </p:sp>
    </p:spTree>
    <p:extLst>
      <p:ext uri="{BB962C8B-B14F-4D97-AF65-F5344CB8AC3E}">
        <p14:creationId xmlns:p14="http://schemas.microsoft.com/office/powerpoint/2010/main" val="150154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2570931-5A17-4787-8B29-84409780E661}"/>
              </a:ext>
            </a:extLst>
          </p:cNvPr>
          <p:cNvSpPr>
            <a:spLocks noGrp="1"/>
          </p:cNvSpPr>
          <p:nvPr>
            <p:ph idx="1"/>
          </p:nvPr>
        </p:nvSpPr>
        <p:spPr>
          <a:xfrm>
            <a:off x="1371600" y="405353"/>
            <a:ext cx="10393052" cy="5986020"/>
          </a:xfrm>
        </p:spPr>
        <p:txBody>
          <a:bodyPr/>
          <a:lstStyle/>
          <a:p>
            <a:pPr marL="0" indent="0">
              <a:buNone/>
            </a:pPr>
            <a:endParaRPr lang="es-ES" sz="1000" dirty="0"/>
          </a:p>
          <a:p>
            <a:pPr marL="0" indent="0" algn="ctr">
              <a:buNone/>
            </a:pPr>
            <a:r>
              <a:rPr lang="es-ES" sz="4000" b="1" dirty="0">
                <a:solidFill>
                  <a:schemeClr val="accent6">
                    <a:lumMod val="50000"/>
                  </a:schemeClr>
                </a:solidFill>
              </a:rPr>
              <a:t>L</a:t>
            </a:r>
            <a:r>
              <a:rPr lang="es-PE" sz="4000" b="1" dirty="0">
                <a:solidFill>
                  <a:schemeClr val="accent6">
                    <a:lumMod val="50000"/>
                  </a:schemeClr>
                </a:solidFill>
              </a:rPr>
              <a:t>A MUJER EN LA REDENCIÓN</a:t>
            </a:r>
          </a:p>
          <a:p>
            <a:pPr marL="0" indent="0" algn="just">
              <a:buNone/>
            </a:pPr>
            <a:r>
              <a:rPr lang="es-ES" sz="4000" dirty="0">
                <a:solidFill>
                  <a:schemeClr val="tx1"/>
                </a:solidFill>
              </a:rPr>
              <a:t>Ya</a:t>
            </a:r>
            <a:r>
              <a:rPr lang="es-PE" sz="4000" dirty="0">
                <a:solidFill>
                  <a:schemeClr val="tx1"/>
                </a:solidFill>
              </a:rPr>
              <a:t> no hay judío ni griego; no hay esclavo ni libre; no hay varón ni mujer; porque todos vosotros sois uno en Cristo Jesús. Y si vosotros sois de Cristo, ciertamente linaje de Abraham sois, y herederos según la promesa (Gálatas 3:29-29).</a:t>
            </a:r>
          </a:p>
        </p:txBody>
      </p:sp>
    </p:spTree>
    <p:extLst>
      <p:ext uri="{BB962C8B-B14F-4D97-AF65-F5344CB8AC3E}">
        <p14:creationId xmlns:p14="http://schemas.microsoft.com/office/powerpoint/2010/main" val="17988404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AC4B472-033C-4A20-8B6D-E720F22FC581}"/>
              </a:ext>
            </a:extLst>
          </p:cNvPr>
          <p:cNvSpPr>
            <a:spLocks noGrp="1"/>
          </p:cNvSpPr>
          <p:nvPr>
            <p:ph idx="1"/>
          </p:nvPr>
        </p:nvSpPr>
        <p:spPr>
          <a:xfrm>
            <a:off x="1371600" y="377072"/>
            <a:ext cx="10393052" cy="5995448"/>
          </a:xfrm>
        </p:spPr>
        <p:txBody>
          <a:bodyPr/>
          <a:lstStyle/>
          <a:p>
            <a:pPr marL="0" indent="0">
              <a:buNone/>
            </a:pPr>
            <a:endParaRPr lang="es-ES" sz="1000" dirty="0"/>
          </a:p>
          <a:p>
            <a:pPr marL="0" indent="0" algn="just">
              <a:buNone/>
            </a:pPr>
            <a:r>
              <a:rPr lang="es-ES" sz="3600" dirty="0"/>
              <a:t>Pablo afirma que en Cristo todas las divisiones que separan a los seres humanos desaparecen.</a:t>
            </a:r>
          </a:p>
          <a:p>
            <a:pPr marL="0" indent="0" algn="just">
              <a:buNone/>
            </a:pPr>
            <a:r>
              <a:rPr lang="es-ES" sz="3600" dirty="0"/>
              <a:t>Afirma, además, que en Cristo somos uno y, si es así, entonces todos tenemos el mismo valor y la misma responsabilidad al interior de la iglesia.</a:t>
            </a:r>
          </a:p>
          <a:p>
            <a:pPr marL="0" indent="0" algn="just">
              <a:buNone/>
            </a:pPr>
            <a:r>
              <a:rPr lang="es-ES" sz="3600" dirty="0"/>
              <a:t>Pero, ¿es así en todos los casos, especialmente, cuando se trata del papel de la mujer en la iglesia, en la familia y en la sociedad?</a:t>
            </a:r>
            <a:endParaRPr lang="es-PE" sz="3600" dirty="0"/>
          </a:p>
        </p:txBody>
      </p:sp>
    </p:spTree>
    <p:extLst>
      <p:ext uri="{BB962C8B-B14F-4D97-AF65-F5344CB8AC3E}">
        <p14:creationId xmlns:p14="http://schemas.microsoft.com/office/powerpoint/2010/main" val="1517447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B9F0ECD-321E-4E47-A471-C9B0660A23F1}"/>
              </a:ext>
            </a:extLst>
          </p:cNvPr>
          <p:cNvSpPr>
            <a:spLocks noGrp="1"/>
          </p:cNvSpPr>
          <p:nvPr>
            <p:ph idx="1"/>
          </p:nvPr>
        </p:nvSpPr>
        <p:spPr>
          <a:xfrm>
            <a:off x="1371600" y="414779"/>
            <a:ext cx="10345918" cy="5957741"/>
          </a:xfrm>
        </p:spPr>
        <p:txBody>
          <a:bodyPr/>
          <a:lstStyle/>
          <a:p>
            <a:pPr marL="0" indent="0">
              <a:buNone/>
            </a:pPr>
            <a:endParaRPr lang="es-ES" sz="1000" dirty="0"/>
          </a:p>
          <a:p>
            <a:pPr marL="0" indent="0" algn="ctr">
              <a:buNone/>
            </a:pPr>
            <a:r>
              <a:rPr lang="es-ES" sz="4000" b="1" dirty="0">
                <a:solidFill>
                  <a:schemeClr val="accent6">
                    <a:lumMod val="50000"/>
                  </a:schemeClr>
                </a:solidFill>
              </a:rPr>
              <a:t>LA MUJER EN LA NUEVA CREACIÓN</a:t>
            </a:r>
          </a:p>
          <a:p>
            <a:pPr marL="0" indent="0" algn="just">
              <a:buNone/>
            </a:pPr>
            <a:r>
              <a:rPr lang="es-ES" sz="4200" dirty="0">
                <a:solidFill>
                  <a:schemeClr val="tx1"/>
                </a:solidFill>
              </a:rPr>
              <a:t>Porque en Cristo Jesús ni la circuncisión vale nada, ni la incircuncisión, sino una nueva creación. Y a todos los que anden conforme a esta regla, paz y misericordia sea a ellos,  y al Israel de Dios (Gálatas 6:15-16). </a:t>
            </a:r>
            <a:endParaRPr lang="es-PE" sz="4200" dirty="0">
              <a:solidFill>
                <a:schemeClr val="tx1"/>
              </a:solidFill>
            </a:endParaRPr>
          </a:p>
        </p:txBody>
      </p:sp>
    </p:spTree>
    <p:extLst>
      <p:ext uri="{BB962C8B-B14F-4D97-AF65-F5344CB8AC3E}">
        <p14:creationId xmlns:p14="http://schemas.microsoft.com/office/powerpoint/2010/main" val="29988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F0B771-0E38-40E9-8D33-C0BA2B390ED4}"/>
              </a:ext>
            </a:extLst>
          </p:cNvPr>
          <p:cNvSpPr>
            <a:spLocks noGrp="1"/>
          </p:cNvSpPr>
          <p:nvPr>
            <p:ph idx="1"/>
          </p:nvPr>
        </p:nvSpPr>
        <p:spPr>
          <a:xfrm>
            <a:off x="1371600" y="405353"/>
            <a:ext cx="10345918" cy="5957740"/>
          </a:xfrm>
        </p:spPr>
        <p:txBody>
          <a:bodyPr/>
          <a:lstStyle/>
          <a:p>
            <a:pPr marL="0" indent="0">
              <a:buNone/>
            </a:pPr>
            <a:endParaRPr lang="es-ES" sz="1000" dirty="0"/>
          </a:p>
          <a:p>
            <a:pPr marL="0" indent="0" algn="just">
              <a:buNone/>
            </a:pPr>
            <a:r>
              <a:rPr lang="es-ES" sz="4200" dirty="0"/>
              <a:t>A la luz de la situación de la mujer, ayer y hoy, e</a:t>
            </a:r>
            <a:r>
              <a:rPr lang="es-PE" sz="4200" dirty="0"/>
              <a:t>l diálogo que se propone para estas cuatro sesiones tiene tres ejes conectados entre sí:</a:t>
            </a:r>
          </a:p>
          <a:p>
            <a:pPr algn="just">
              <a:buFont typeface="Wingdings" panose="05000000000000000000" pitchFamily="2" charset="2"/>
              <a:buChar char="v"/>
            </a:pPr>
            <a:r>
              <a:rPr lang="es-ES" sz="4200" dirty="0"/>
              <a:t>Mujer.</a:t>
            </a:r>
            <a:endParaRPr lang="es-PE" sz="4200" dirty="0"/>
          </a:p>
          <a:p>
            <a:pPr algn="just">
              <a:buFont typeface="Wingdings" panose="05000000000000000000" pitchFamily="2" charset="2"/>
              <a:buChar char="v"/>
            </a:pPr>
            <a:r>
              <a:rPr lang="es-ES" sz="4200" dirty="0"/>
              <a:t>Iglesia.</a:t>
            </a:r>
            <a:endParaRPr lang="es-PE" sz="4200" dirty="0"/>
          </a:p>
          <a:p>
            <a:pPr algn="just">
              <a:buFont typeface="Wingdings" panose="05000000000000000000" pitchFamily="2" charset="2"/>
              <a:buChar char="v"/>
            </a:pPr>
            <a:r>
              <a:rPr lang="es-ES" sz="4200" dirty="0"/>
              <a:t>Sociedad.</a:t>
            </a:r>
            <a:endParaRPr lang="es-PE" sz="4200" dirty="0"/>
          </a:p>
        </p:txBody>
      </p:sp>
    </p:spTree>
    <p:extLst>
      <p:ext uri="{BB962C8B-B14F-4D97-AF65-F5344CB8AC3E}">
        <p14:creationId xmlns:p14="http://schemas.microsoft.com/office/powerpoint/2010/main" val="1777995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5AEAE14-9C4E-485F-8497-C78015226D75}"/>
              </a:ext>
            </a:extLst>
          </p:cNvPr>
          <p:cNvSpPr>
            <a:spLocks noGrp="1"/>
          </p:cNvSpPr>
          <p:nvPr>
            <p:ph idx="1"/>
          </p:nvPr>
        </p:nvSpPr>
        <p:spPr>
          <a:xfrm>
            <a:off x="1371600" y="424205"/>
            <a:ext cx="10402478" cy="5938887"/>
          </a:xfrm>
        </p:spPr>
        <p:txBody>
          <a:bodyPr/>
          <a:lstStyle/>
          <a:p>
            <a:pPr marL="0" indent="0">
              <a:buNone/>
            </a:pPr>
            <a:endParaRPr lang="es-ES" sz="1000" dirty="0"/>
          </a:p>
          <a:p>
            <a:pPr marL="0" indent="0" algn="just">
              <a:buNone/>
            </a:pPr>
            <a:r>
              <a:rPr lang="es-ES" sz="4000" dirty="0"/>
              <a:t>S</a:t>
            </a:r>
            <a:r>
              <a:rPr lang="es-PE" sz="4000" dirty="0"/>
              <a:t>i de acuerdo a Pablo, las prácticas religiosas y las pautas culturales no definen nuestra identidad en Cristo, sino nuestra condición de personas nacidas de nuevo que forman parte de una nueva realidad, una nueva humanidad, ¿por qué todavía, entre nosotros, los prejuicios sociales, culturales y religiosos prevalecen sobre este principio bíblico?</a:t>
            </a:r>
          </a:p>
        </p:txBody>
      </p:sp>
    </p:spTree>
    <p:extLst>
      <p:ext uri="{BB962C8B-B14F-4D97-AF65-F5344CB8AC3E}">
        <p14:creationId xmlns:p14="http://schemas.microsoft.com/office/powerpoint/2010/main" val="2084934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FD68618-5C5F-4FB6-A3EF-CA4373B2F6F2}"/>
              </a:ext>
            </a:extLst>
          </p:cNvPr>
          <p:cNvSpPr>
            <a:spLocks noGrp="1"/>
          </p:cNvSpPr>
          <p:nvPr>
            <p:ph idx="1"/>
          </p:nvPr>
        </p:nvSpPr>
        <p:spPr>
          <a:xfrm>
            <a:off x="1371599" y="471340"/>
            <a:ext cx="10364771" cy="5863472"/>
          </a:xfrm>
        </p:spPr>
        <p:txBody>
          <a:bodyPr/>
          <a:lstStyle/>
          <a:p>
            <a:pPr marL="0" indent="0">
              <a:buNone/>
            </a:pPr>
            <a:endParaRPr lang="es-ES" sz="900" dirty="0"/>
          </a:p>
          <a:p>
            <a:pPr marL="0" indent="0">
              <a:buNone/>
            </a:pPr>
            <a:endParaRPr lang="es-ES" sz="900" dirty="0"/>
          </a:p>
          <a:p>
            <a:pPr marL="0" indent="0" algn="just">
              <a:buNone/>
            </a:pPr>
            <a:r>
              <a:rPr lang="es-ES" sz="4000" dirty="0">
                <a:solidFill>
                  <a:schemeClr val="accent6">
                    <a:lumMod val="50000"/>
                  </a:schemeClr>
                </a:solidFill>
              </a:rPr>
              <a:t>De modo que si alguno está en Cristo, nueva criatura es; las cosas viejas pasaron; he aquí todas son hechas nuevas. Y todo esto proviene de Dios, quien nos reconcilió consigo mismo por Cristo, y nos dio el ministerio de la reconciliación </a:t>
            </a:r>
            <a:r>
              <a:rPr lang="es-ES" sz="4000" dirty="0"/>
              <a:t>(2 Corintios 5:17-18).</a:t>
            </a:r>
            <a:endParaRPr lang="es-PE" sz="4000" dirty="0"/>
          </a:p>
        </p:txBody>
      </p:sp>
    </p:spTree>
    <p:extLst>
      <p:ext uri="{BB962C8B-B14F-4D97-AF65-F5344CB8AC3E}">
        <p14:creationId xmlns:p14="http://schemas.microsoft.com/office/powerpoint/2010/main" val="2502346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53EF93E-E6B3-4A7E-BD44-942B7701BFF5}"/>
              </a:ext>
            </a:extLst>
          </p:cNvPr>
          <p:cNvSpPr>
            <a:spLocks noGrp="1"/>
          </p:cNvSpPr>
          <p:nvPr>
            <p:ph idx="1"/>
          </p:nvPr>
        </p:nvSpPr>
        <p:spPr>
          <a:xfrm>
            <a:off x="1371599" y="405353"/>
            <a:ext cx="10411905" cy="5995447"/>
          </a:xfrm>
        </p:spPr>
        <p:txBody>
          <a:bodyPr/>
          <a:lstStyle/>
          <a:p>
            <a:pPr marL="0" indent="0">
              <a:buNone/>
            </a:pPr>
            <a:endParaRPr lang="es-ES" sz="1000" dirty="0"/>
          </a:p>
          <a:p>
            <a:pPr marL="0" indent="0" algn="just">
              <a:buNone/>
            </a:pPr>
            <a:r>
              <a:rPr lang="es-ES" sz="3500" dirty="0"/>
              <a:t>Pablo</a:t>
            </a:r>
            <a:r>
              <a:rPr lang="es-PE" sz="3500" dirty="0"/>
              <a:t> subraya además que la nueva vida en Cristo implica y exige una ruptura con todas aquellas prácticas sociales, culturales y religiosas contrarias a la novedad de vida que el reino de Dios trae consigo y que vulnera nuestra vocación de embajadores de la reconciliación.</a:t>
            </a:r>
          </a:p>
          <a:p>
            <a:pPr marL="0" indent="0" algn="just">
              <a:buNone/>
            </a:pPr>
            <a:r>
              <a:rPr lang="es-ES" sz="3500" dirty="0"/>
              <a:t>¿</a:t>
            </a:r>
            <a:r>
              <a:rPr lang="es-PE" sz="3500" dirty="0"/>
              <a:t>Cómo podemos ser embajadores de la reconciliación si todavía, entre nosotros, existen desigualdades, injusticias y prejuicios?</a:t>
            </a:r>
          </a:p>
        </p:txBody>
      </p:sp>
    </p:spTree>
    <p:extLst>
      <p:ext uri="{BB962C8B-B14F-4D97-AF65-F5344CB8AC3E}">
        <p14:creationId xmlns:p14="http://schemas.microsoft.com/office/powerpoint/2010/main" val="20574499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97BA5FC-EF14-4386-9898-7B965EB2569A}"/>
              </a:ext>
            </a:extLst>
          </p:cNvPr>
          <p:cNvSpPr>
            <a:spLocks noGrp="1"/>
          </p:cNvSpPr>
          <p:nvPr>
            <p:ph idx="1"/>
          </p:nvPr>
        </p:nvSpPr>
        <p:spPr>
          <a:xfrm>
            <a:off x="1371599" y="461913"/>
            <a:ext cx="10364771" cy="5872899"/>
          </a:xfrm>
        </p:spPr>
        <p:txBody>
          <a:bodyPr/>
          <a:lstStyle/>
          <a:p>
            <a:pPr marL="0" indent="0">
              <a:buNone/>
            </a:pPr>
            <a:endParaRPr lang="es-ES" sz="1000" dirty="0"/>
          </a:p>
          <a:p>
            <a:pPr marL="0" indent="0" algn="just">
              <a:buNone/>
            </a:pPr>
            <a:r>
              <a:rPr lang="es-ES" sz="3700" dirty="0">
                <a:solidFill>
                  <a:schemeClr val="accent6">
                    <a:lumMod val="50000"/>
                  </a:schemeClr>
                </a:solidFill>
              </a:rPr>
              <a:t>Después</a:t>
            </a:r>
            <a:r>
              <a:rPr lang="es-PE" sz="3700" dirty="0">
                <a:solidFill>
                  <a:schemeClr val="accent6">
                    <a:lumMod val="50000"/>
                  </a:schemeClr>
                </a:solidFill>
              </a:rPr>
              <a:t> de esto miré y he aquí una gran multitud, la cual nadie podía contar, de todas las naciones y tribus y pueblos y lenguas, que estaban delante del trono y en la presencia del Cordero, vestidos de ropas blancas y con palmas en las manos; y clamaban a Dios, diciendo: La salvación pertenece a nuestro Dios que está sentado en el trono y al Cordero </a:t>
            </a:r>
            <a:r>
              <a:rPr lang="es-PE" sz="3700" dirty="0"/>
              <a:t>(Apocalipsis 7:9-10).</a:t>
            </a:r>
          </a:p>
        </p:txBody>
      </p:sp>
    </p:spTree>
    <p:extLst>
      <p:ext uri="{BB962C8B-B14F-4D97-AF65-F5344CB8AC3E}">
        <p14:creationId xmlns:p14="http://schemas.microsoft.com/office/powerpoint/2010/main" val="28009744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4BB998D-6595-4B8B-9708-4A63FC1D1F22}"/>
              </a:ext>
            </a:extLst>
          </p:cNvPr>
          <p:cNvSpPr>
            <a:spLocks noGrp="1"/>
          </p:cNvSpPr>
          <p:nvPr>
            <p:ph idx="1"/>
          </p:nvPr>
        </p:nvSpPr>
        <p:spPr>
          <a:xfrm>
            <a:off x="1371600" y="386499"/>
            <a:ext cx="10374198" cy="5986021"/>
          </a:xfrm>
        </p:spPr>
        <p:txBody>
          <a:bodyPr/>
          <a:lstStyle/>
          <a:p>
            <a:pPr marL="0" indent="0">
              <a:buNone/>
            </a:pPr>
            <a:endParaRPr lang="es-ES" sz="1000" dirty="0"/>
          </a:p>
          <a:p>
            <a:pPr marL="0" indent="0" algn="just">
              <a:buNone/>
            </a:pPr>
            <a:r>
              <a:rPr lang="es-ES" sz="3800" dirty="0"/>
              <a:t>¿Este</a:t>
            </a:r>
            <a:r>
              <a:rPr lang="es-PE" sz="3800" dirty="0"/>
              <a:t> pasaje de Apocalipsis es incluyente o excluyente con respecto a la mujer?</a:t>
            </a:r>
          </a:p>
          <a:p>
            <a:pPr marL="0" indent="0" algn="just">
              <a:buNone/>
            </a:pPr>
            <a:r>
              <a:rPr lang="es-ES" sz="3800" dirty="0"/>
              <a:t>E</a:t>
            </a:r>
            <a:r>
              <a:rPr lang="es-PE" sz="3800" dirty="0"/>
              <a:t>n esta multitud de personas redimidas de todas las naciones, tribus, pueblos y lenguas, ¿están también las mujeres? Y, si es así, ¿Por qué todavía se insiste, aunque no se diga claramente, que ella tiene menos valor que los hombres en la comunidad de los redimidos por Cristo?</a:t>
            </a:r>
          </a:p>
        </p:txBody>
      </p:sp>
    </p:spTree>
    <p:extLst>
      <p:ext uri="{BB962C8B-B14F-4D97-AF65-F5344CB8AC3E}">
        <p14:creationId xmlns:p14="http://schemas.microsoft.com/office/powerpoint/2010/main" val="24297117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C644D62-DF74-408E-9790-F9CC7A906A6A}"/>
              </a:ext>
            </a:extLst>
          </p:cNvPr>
          <p:cNvSpPr>
            <a:spLocks noGrp="1"/>
          </p:cNvSpPr>
          <p:nvPr>
            <p:ph idx="1"/>
          </p:nvPr>
        </p:nvSpPr>
        <p:spPr>
          <a:xfrm>
            <a:off x="1371599" y="414779"/>
            <a:ext cx="10364771" cy="6023728"/>
          </a:xfrm>
        </p:spPr>
        <p:txBody>
          <a:bodyPr/>
          <a:lstStyle/>
          <a:p>
            <a:pPr marL="0" indent="0">
              <a:buNone/>
            </a:pPr>
            <a:endParaRPr lang="es-ES" sz="1000" dirty="0"/>
          </a:p>
          <a:p>
            <a:pPr marL="0" indent="0" algn="just">
              <a:buNone/>
            </a:pPr>
            <a:r>
              <a:rPr lang="es-ES" sz="3600" dirty="0"/>
              <a:t>Una</a:t>
            </a:r>
            <a:r>
              <a:rPr lang="es-PE" sz="3600" dirty="0"/>
              <a:t> mirada panorámica a la presencia y a la situación de la mujer en la creación, la caída, la redención y la nueva creación, indicará que el peso para asignarle un lugar en la iglesia y en la sociedad se asienta en la caída. </a:t>
            </a:r>
          </a:p>
          <a:p>
            <a:pPr marL="0" indent="0" algn="just">
              <a:buNone/>
            </a:pPr>
            <a:r>
              <a:rPr lang="es-PE" sz="3600" dirty="0"/>
              <a:t>A partir de allí, parece haberse construido la primacía del hombre, así como la subordinación de la mujer, su inferioridad con respecto al hombre y su condición de sumisión en la iglesia y en la sociedad.</a:t>
            </a:r>
          </a:p>
        </p:txBody>
      </p:sp>
    </p:spTree>
    <p:extLst>
      <p:ext uri="{BB962C8B-B14F-4D97-AF65-F5344CB8AC3E}">
        <p14:creationId xmlns:p14="http://schemas.microsoft.com/office/powerpoint/2010/main" val="3248654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CB6BF24-757A-4070-9F5C-2240955FD75D}"/>
              </a:ext>
            </a:extLst>
          </p:cNvPr>
          <p:cNvSpPr>
            <a:spLocks noGrp="1"/>
          </p:cNvSpPr>
          <p:nvPr>
            <p:ph idx="1"/>
          </p:nvPr>
        </p:nvSpPr>
        <p:spPr>
          <a:xfrm>
            <a:off x="1371599" y="405353"/>
            <a:ext cx="10317637" cy="6014301"/>
          </a:xfrm>
        </p:spPr>
        <p:txBody>
          <a:bodyPr/>
          <a:lstStyle/>
          <a:p>
            <a:pPr marL="0" indent="0">
              <a:buNone/>
            </a:pPr>
            <a:endParaRPr lang="es-ES" sz="1000" dirty="0"/>
          </a:p>
          <a:p>
            <a:pPr marL="0" indent="0" algn="just">
              <a:buNone/>
            </a:pPr>
            <a:r>
              <a:rPr lang="es-ES" sz="3400" dirty="0"/>
              <a:t>L</a:t>
            </a:r>
            <a:r>
              <a:rPr lang="es-PE" sz="3400" dirty="0"/>
              <a:t>a pregunta es, por tanto, ¿por qué se ha dejado a un lado el lugar y el papel de la mujer en la creación, la redención y la nueva creación?</a:t>
            </a:r>
          </a:p>
          <a:p>
            <a:pPr marL="0" indent="0" algn="just">
              <a:buNone/>
            </a:pPr>
            <a:r>
              <a:rPr lang="es-ES" sz="3400" dirty="0"/>
              <a:t>D</a:t>
            </a:r>
            <a:r>
              <a:rPr lang="es-PE" sz="3400" dirty="0"/>
              <a:t>icho de otro modo, ¿lo que prevalece en las iglesias es la enseñanza bíblica o, más bien, lo que prevalece son los prejuicios religiosos, sociales y culturales sobre los que se ha construido las diversas prácticas de cosificación, ninguneo, estigma, marginación de la mujer que ha conducido a invisibilizarlas?</a:t>
            </a:r>
          </a:p>
        </p:txBody>
      </p:sp>
    </p:spTree>
    <p:extLst>
      <p:ext uri="{BB962C8B-B14F-4D97-AF65-F5344CB8AC3E}">
        <p14:creationId xmlns:p14="http://schemas.microsoft.com/office/powerpoint/2010/main" val="40703823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72E4C09-EE66-42FA-A1FA-415F8D4FE2F7}"/>
              </a:ext>
            </a:extLst>
          </p:cNvPr>
          <p:cNvSpPr>
            <a:spLocks noGrp="1"/>
          </p:cNvSpPr>
          <p:nvPr>
            <p:ph idx="1"/>
          </p:nvPr>
        </p:nvSpPr>
        <p:spPr>
          <a:xfrm>
            <a:off x="1371600" y="414779"/>
            <a:ext cx="10374198" cy="5957741"/>
          </a:xfrm>
        </p:spPr>
        <p:txBody>
          <a:bodyPr/>
          <a:lstStyle/>
          <a:p>
            <a:pPr marL="0" indent="0">
              <a:buNone/>
            </a:pPr>
            <a:endParaRPr lang="es-ES" sz="1000" dirty="0"/>
          </a:p>
          <a:p>
            <a:pPr marL="0" indent="0" algn="just">
              <a:buNone/>
            </a:pPr>
            <a:r>
              <a:rPr lang="es-ES" sz="3600" dirty="0"/>
              <a:t>Bastarían</a:t>
            </a:r>
            <a:r>
              <a:rPr lang="es-PE" sz="3600" dirty="0"/>
              <a:t> algunas preguntas para desestructurar o desmantelar estas prácticas de menosprecio a la mujer:</a:t>
            </a:r>
          </a:p>
          <a:p>
            <a:pPr marL="0" indent="0" algn="just">
              <a:buNone/>
            </a:pPr>
            <a:r>
              <a:rPr lang="es-ES" sz="3600" dirty="0"/>
              <a:t>A la luz de la teología de la creación, ¿</a:t>
            </a:r>
            <a:r>
              <a:rPr lang="es-PE" sz="3600" dirty="0"/>
              <a:t>los hombres tienen mayor valor y dignidad que las mujeres?</a:t>
            </a:r>
          </a:p>
          <a:p>
            <a:pPr marL="0" indent="0" algn="just">
              <a:buNone/>
            </a:pPr>
            <a:r>
              <a:rPr lang="es-ES" sz="3600" dirty="0"/>
              <a:t>Teniendo</a:t>
            </a:r>
            <a:r>
              <a:rPr lang="es-PE" sz="3600" dirty="0"/>
              <a:t> en cuenta la teología de la redención, ¿la muerte de Cristo en la cruz fue igual para hombres y mujeres, o su muerte tiene “mas valor” para los hombres que para las mujeres? </a:t>
            </a:r>
          </a:p>
        </p:txBody>
      </p:sp>
    </p:spTree>
    <p:extLst>
      <p:ext uri="{BB962C8B-B14F-4D97-AF65-F5344CB8AC3E}">
        <p14:creationId xmlns:p14="http://schemas.microsoft.com/office/powerpoint/2010/main" val="20169342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A8D58A8-9693-488C-9021-6F74745EF894}"/>
              </a:ext>
            </a:extLst>
          </p:cNvPr>
          <p:cNvSpPr>
            <a:spLocks noGrp="1"/>
          </p:cNvSpPr>
          <p:nvPr>
            <p:ph idx="1"/>
          </p:nvPr>
        </p:nvSpPr>
        <p:spPr>
          <a:xfrm>
            <a:off x="1371600" y="433633"/>
            <a:ext cx="10355344" cy="5920033"/>
          </a:xfrm>
        </p:spPr>
        <p:txBody>
          <a:bodyPr/>
          <a:lstStyle/>
          <a:p>
            <a:pPr marL="0" indent="0">
              <a:buNone/>
            </a:pPr>
            <a:endParaRPr lang="es-ES" sz="1000" dirty="0"/>
          </a:p>
          <a:p>
            <a:pPr marL="0" indent="0" algn="just">
              <a:buNone/>
            </a:pPr>
            <a:r>
              <a:rPr lang="es-ES" sz="3800" dirty="0"/>
              <a:t>Cuando Cristo comisionó a los discípulos para que anuncien la buena noticia de salvación, ¿fue solo un encargo para los discípulos hombres o para todos los discípulos y, entre ellos, las mujeres?</a:t>
            </a:r>
          </a:p>
          <a:p>
            <a:pPr marL="0" indent="0" algn="just">
              <a:buNone/>
            </a:pPr>
            <a:r>
              <a:rPr lang="es-ES" sz="3800" dirty="0"/>
              <a:t>En el día de Pentecostés, ¿el Espíritu Santo bautizó y empoderó solo a los discípulos hombre o también a las mujeres que le habían seguido desde Galilea?</a:t>
            </a:r>
            <a:endParaRPr lang="es-PE" sz="3800" dirty="0"/>
          </a:p>
        </p:txBody>
      </p:sp>
    </p:spTree>
    <p:extLst>
      <p:ext uri="{BB962C8B-B14F-4D97-AF65-F5344CB8AC3E}">
        <p14:creationId xmlns:p14="http://schemas.microsoft.com/office/powerpoint/2010/main" val="104915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FC7CDD4-E754-4468-8FEF-E3F8A043F3A5}"/>
              </a:ext>
            </a:extLst>
          </p:cNvPr>
          <p:cNvSpPr>
            <a:spLocks noGrp="1"/>
          </p:cNvSpPr>
          <p:nvPr>
            <p:ph idx="1"/>
          </p:nvPr>
        </p:nvSpPr>
        <p:spPr>
          <a:xfrm>
            <a:off x="1371600" y="405353"/>
            <a:ext cx="10355344" cy="5986020"/>
          </a:xfrm>
        </p:spPr>
        <p:txBody>
          <a:bodyPr/>
          <a:lstStyle/>
          <a:p>
            <a:pPr marL="0" indent="0">
              <a:buNone/>
            </a:pPr>
            <a:endParaRPr lang="es-ES" sz="1000" dirty="0"/>
          </a:p>
          <a:p>
            <a:pPr marL="0" indent="0" algn="just">
              <a:buNone/>
            </a:pPr>
            <a:r>
              <a:rPr lang="es-ES" sz="3500" dirty="0"/>
              <a:t>¿</a:t>
            </a:r>
            <a:r>
              <a:rPr lang="es-PE" sz="3500" dirty="0"/>
              <a:t>Solo los hombres conforman la iglesia como familia de Dios, cuerpo de Cristo, comunidad del Espíritu Santo?</a:t>
            </a:r>
          </a:p>
          <a:p>
            <a:pPr marL="0" indent="0" algn="just">
              <a:buNone/>
            </a:pPr>
            <a:r>
              <a:rPr lang="es-ES" sz="3500" dirty="0"/>
              <a:t>¿O</a:t>
            </a:r>
            <a:r>
              <a:rPr lang="es-PE" sz="3500" dirty="0"/>
              <a:t>, más bien, la iglesia es –o debería ser- una comunidad acogedora, niveladora, heterogénea, en la que tanto las mujeres como los hombres tienen el mismo Espíritu, el mismo encargo misionero y dones que Dios en su gracia imparte para que le sirvan a él y al prójimo?</a:t>
            </a:r>
          </a:p>
        </p:txBody>
      </p:sp>
    </p:spTree>
    <p:extLst>
      <p:ext uri="{BB962C8B-B14F-4D97-AF65-F5344CB8AC3E}">
        <p14:creationId xmlns:p14="http://schemas.microsoft.com/office/powerpoint/2010/main" val="269869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03E9E7-5FDD-4395-9B69-C43D8D2B7DEE}"/>
              </a:ext>
            </a:extLst>
          </p:cNvPr>
          <p:cNvSpPr>
            <a:spLocks noGrp="1"/>
          </p:cNvSpPr>
          <p:nvPr>
            <p:ph idx="1"/>
          </p:nvPr>
        </p:nvSpPr>
        <p:spPr>
          <a:xfrm>
            <a:off x="1371600" y="386499"/>
            <a:ext cx="10402478" cy="6014301"/>
          </a:xfrm>
        </p:spPr>
        <p:txBody>
          <a:bodyPr/>
          <a:lstStyle/>
          <a:p>
            <a:pPr marL="0" indent="0">
              <a:buNone/>
            </a:pPr>
            <a:endParaRPr lang="es-ES" sz="1000" dirty="0"/>
          </a:p>
          <a:p>
            <a:pPr marL="0" indent="0" algn="just">
              <a:buNone/>
            </a:pPr>
            <a:r>
              <a:rPr lang="es-ES" sz="4000" dirty="0"/>
              <a:t>En cada sesión trataremos uno de estos temas y nuestro abordaje apelará a nuestros saberes, experiencias y destrezas como creyentes en el Dios de la Vida y la Justicia.</a:t>
            </a:r>
          </a:p>
          <a:p>
            <a:pPr marL="0" indent="0" algn="just">
              <a:buNone/>
            </a:pPr>
            <a:r>
              <a:rPr lang="es-ES" sz="4000" dirty="0"/>
              <a:t>Dicho de otra manera, será un ejercicio de hermenéutica comunitaria que exigirá, por supuesto, hasta donde sea posible, la participación activa de todos los presentes.</a:t>
            </a:r>
            <a:endParaRPr lang="es-PE" sz="4000" dirty="0"/>
          </a:p>
        </p:txBody>
      </p:sp>
    </p:spTree>
    <p:extLst>
      <p:ext uri="{BB962C8B-B14F-4D97-AF65-F5344CB8AC3E}">
        <p14:creationId xmlns:p14="http://schemas.microsoft.com/office/powerpoint/2010/main" val="4634846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23A8987-43B1-4E0C-850A-A9A438E6C9CB}"/>
              </a:ext>
            </a:extLst>
          </p:cNvPr>
          <p:cNvSpPr>
            <a:spLocks noGrp="1"/>
          </p:cNvSpPr>
          <p:nvPr>
            <p:ph idx="1"/>
          </p:nvPr>
        </p:nvSpPr>
        <p:spPr>
          <a:xfrm>
            <a:off x="1371600" y="461913"/>
            <a:ext cx="10374198" cy="5910607"/>
          </a:xfrm>
        </p:spPr>
        <p:txBody>
          <a:bodyPr/>
          <a:lstStyle/>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3800" dirty="0"/>
              <a:t>Estas son preguntas que tienen que responderse, no desde nuestra tradición religiosa o nuestras presuposiciones teológicas, sino desde el lente de un examen bíblico desprejuiciado y desde un conocimiento del cristianismo originario. </a:t>
            </a:r>
            <a:endParaRPr lang="es-PE" sz="3800" dirty="0"/>
          </a:p>
        </p:txBody>
      </p:sp>
    </p:spTree>
    <p:extLst>
      <p:ext uri="{BB962C8B-B14F-4D97-AF65-F5344CB8AC3E}">
        <p14:creationId xmlns:p14="http://schemas.microsoft.com/office/powerpoint/2010/main" val="3351454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B1339A9-1C0E-41A2-9605-99516700230C}"/>
              </a:ext>
            </a:extLst>
          </p:cNvPr>
          <p:cNvSpPr>
            <a:spLocks noGrp="1"/>
          </p:cNvSpPr>
          <p:nvPr>
            <p:ph idx="1"/>
          </p:nvPr>
        </p:nvSpPr>
        <p:spPr>
          <a:xfrm>
            <a:off x="1371600" y="433633"/>
            <a:ext cx="10374198" cy="5967167"/>
          </a:xfrm>
        </p:spPr>
        <p:txBody>
          <a:bodyPr/>
          <a:lstStyle/>
          <a:p>
            <a:pPr marL="0" indent="0">
              <a:buNone/>
            </a:pPr>
            <a:endParaRPr lang="es-PE" sz="1000" dirty="0"/>
          </a:p>
          <a:p>
            <a:pPr marL="0" indent="0" algn="just">
              <a:buNone/>
            </a:pPr>
            <a:r>
              <a:rPr lang="es-PE" sz="3000" dirty="0"/>
              <a:t>Desde una perspectiva bíblica, no puede definirse el rol de la mujer exclusivamente en términos de matrimonio y maternidad física. Más importante que la femineidad de la mujer es su humanidad. Por eso, la primera preocupación de la mujer no puede ser casarse y tener hijos. La  tarea prioritaria de la mujer deriva directamente del hecho de haber sido creada a imagen y semejanza de Dios. Su lugar en el mundo no depende únicamente de su sexualidad femenina sino de su vocación; no de la biología sino del mandato de Dios (René Padilla y Catalina </a:t>
            </a:r>
            <a:r>
              <a:rPr lang="es-PE" sz="3000" dirty="0" err="1"/>
              <a:t>Feser</a:t>
            </a:r>
            <a:r>
              <a:rPr lang="es-PE" sz="3000" dirty="0"/>
              <a:t>,, </a:t>
            </a:r>
            <a:r>
              <a:rPr lang="es-PE" sz="3000" i="1" dirty="0"/>
              <a:t>Mujer y hombre en la misión de Dios </a:t>
            </a:r>
            <a:r>
              <a:rPr lang="es-PE" sz="3000" dirty="0"/>
              <a:t>Lima: Ediciones Puma, 2005:12-13).</a:t>
            </a:r>
          </a:p>
        </p:txBody>
      </p:sp>
    </p:spTree>
    <p:extLst>
      <p:ext uri="{BB962C8B-B14F-4D97-AF65-F5344CB8AC3E}">
        <p14:creationId xmlns:p14="http://schemas.microsoft.com/office/powerpoint/2010/main" val="26924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ujer con flujo de sangre. - ePuzzle foto puzzle">
            <a:extLst>
              <a:ext uri="{FF2B5EF4-FFF2-40B4-BE49-F238E27FC236}">
                <a16:creationId xmlns:a16="http://schemas.microsoft.com/office/drawing/2014/main" id="{AAF9B531-2036-4EAA-85FD-C3DC6A87E53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93130" y="339365"/>
            <a:ext cx="9841583" cy="6061435"/>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9F25D3AB-AE5E-4386-86A3-C9477610A2B5}"/>
              </a:ext>
            </a:extLst>
          </p:cNvPr>
          <p:cNvSpPr txBox="1"/>
          <p:nvPr/>
        </p:nvSpPr>
        <p:spPr>
          <a:xfrm>
            <a:off x="1791093" y="405353"/>
            <a:ext cx="2714919" cy="1015663"/>
          </a:xfrm>
          <a:prstGeom prst="rect">
            <a:avLst/>
          </a:prstGeom>
          <a:noFill/>
        </p:spPr>
        <p:txBody>
          <a:bodyPr wrap="square" rtlCol="0">
            <a:spAutoFit/>
          </a:bodyPr>
          <a:lstStyle/>
          <a:p>
            <a:pPr algn="ctr"/>
            <a:r>
              <a:rPr lang="es-ES" sz="6000" b="1" dirty="0">
                <a:solidFill>
                  <a:schemeClr val="bg1"/>
                </a:solidFill>
              </a:rPr>
              <a:t>Mujer</a:t>
            </a:r>
            <a:endParaRPr lang="es-PE" sz="6000" b="1" dirty="0">
              <a:solidFill>
                <a:schemeClr val="bg1"/>
              </a:solidFill>
            </a:endParaRPr>
          </a:p>
        </p:txBody>
      </p:sp>
    </p:spTree>
    <p:extLst>
      <p:ext uri="{BB962C8B-B14F-4D97-AF65-F5344CB8AC3E}">
        <p14:creationId xmlns:p14="http://schemas.microsoft.com/office/powerpoint/2010/main" val="2493405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3559B3B-2995-4984-98EE-B0364D111B72}"/>
              </a:ext>
            </a:extLst>
          </p:cNvPr>
          <p:cNvSpPr>
            <a:spLocks noGrp="1"/>
          </p:cNvSpPr>
          <p:nvPr>
            <p:ph idx="1"/>
          </p:nvPr>
        </p:nvSpPr>
        <p:spPr>
          <a:xfrm>
            <a:off x="1371600" y="414779"/>
            <a:ext cx="10355344" cy="5976594"/>
          </a:xfrm>
        </p:spPr>
        <p:txBody>
          <a:bodyPr/>
          <a:lstStyle/>
          <a:p>
            <a:pPr marL="0" indent="0">
              <a:buNone/>
            </a:pPr>
            <a:endParaRPr lang="es-ES" sz="1000" dirty="0"/>
          </a:p>
          <a:p>
            <a:pPr marL="0" indent="0" algn="just">
              <a:buNone/>
            </a:pPr>
            <a:r>
              <a:rPr lang="es-ES" sz="4400" dirty="0"/>
              <a:t>Desde</a:t>
            </a:r>
            <a:r>
              <a:rPr lang="es-PE" sz="4400" dirty="0"/>
              <a:t> la mirada de las iglesias, ¿qué o quién es una mujer?</a:t>
            </a:r>
          </a:p>
          <a:p>
            <a:pPr marL="0" indent="0" algn="just">
              <a:buNone/>
            </a:pPr>
            <a:r>
              <a:rPr lang="es-ES" sz="4400" dirty="0"/>
              <a:t>Ayuda</a:t>
            </a:r>
            <a:r>
              <a:rPr lang="es-PE" sz="4400" dirty="0"/>
              <a:t> mucho indagar y reflexionar en el lugar que se le asigna, no solo en la sociedad, sino al interior de las iglesias cristianas de distinto trasfondo histórico y herencia teológica.</a:t>
            </a:r>
          </a:p>
        </p:txBody>
      </p:sp>
    </p:spTree>
    <p:extLst>
      <p:ext uri="{BB962C8B-B14F-4D97-AF65-F5344CB8AC3E}">
        <p14:creationId xmlns:p14="http://schemas.microsoft.com/office/powerpoint/2010/main" val="422587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AFE91C6-412B-45F1-8A67-96B895F36B6F}"/>
              </a:ext>
            </a:extLst>
          </p:cNvPr>
          <p:cNvSpPr>
            <a:spLocks noGrp="1"/>
          </p:cNvSpPr>
          <p:nvPr>
            <p:ph idx="1"/>
          </p:nvPr>
        </p:nvSpPr>
        <p:spPr>
          <a:xfrm>
            <a:off x="1371599" y="395925"/>
            <a:ext cx="10317637" cy="5995447"/>
          </a:xfrm>
        </p:spPr>
        <p:txBody>
          <a:bodyPr/>
          <a:lstStyle/>
          <a:p>
            <a:pPr marL="0" indent="0">
              <a:buNone/>
            </a:pPr>
            <a:endParaRPr lang="es-ES" sz="1000" dirty="0"/>
          </a:p>
          <a:p>
            <a:pPr marL="0" indent="0">
              <a:buNone/>
            </a:pPr>
            <a:endParaRPr lang="es-ES" sz="1000" dirty="0"/>
          </a:p>
          <a:p>
            <a:pPr marL="0" indent="0" algn="just">
              <a:buNone/>
            </a:pPr>
            <a:r>
              <a:rPr lang="es-ES" sz="3600" dirty="0"/>
              <a:t>¿</a:t>
            </a:r>
            <a:r>
              <a:rPr lang="es-PE" sz="3600" dirty="0"/>
              <a:t>Por qué en la mayoría de las iglesias a las mujeres se les confina a las responsabilidades menos visibles y se les mantiene como subordinadas a la autoridad de los hombres?</a:t>
            </a:r>
          </a:p>
          <a:p>
            <a:pPr marL="0" indent="0" algn="just">
              <a:buNone/>
            </a:pPr>
            <a:r>
              <a:rPr lang="es-ES" sz="3600" dirty="0"/>
              <a:t>¿</a:t>
            </a:r>
            <a:r>
              <a:rPr lang="es-PE" sz="3600" dirty="0"/>
              <a:t>Qué justificaciones sociales, culturales, religiosas e institucionales se dan para explicar esta práctica de subordinación de las mujeres?</a:t>
            </a:r>
          </a:p>
        </p:txBody>
      </p:sp>
    </p:spTree>
    <p:extLst>
      <p:ext uri="{BB962C8B-B14F-4D97-AF65-F5344CB8AC3E}">
        <p14:creationId xmlns:p14="http://schemas.microsoft.com/office/powerpoint/2010/main" val="3316446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9A6A683-23A4-4C87-88F6-733166D6261E}"/>
              </a:ext>
            </a:extLst>
          </p:cNvPr>
          <p:cNvSpPr>
            <a:spLocks noGrp="1"/>
          </p:cNvSpPr>
          <p:nvPr>
            <p:ph idx="1"/>
          </p:nvPr>
        </p:nvSpPr>
        <p:spPr>
          <a:xfrm>
            <a:off x="1371600" y="405353"/>
            <a:ext cx="10308210" cy="5976593"/>
          </a:xfrm>
        </p:spPr>
        <p:txBody>
          <a:bodyPr/>
          <a:lstStyle/>
          <a:p>
            <a:pPr marL="0" indent="0">
              <a:buNone/>
            </a:pPr>
            <a:endParaRPr lang="es-ES" sz="1000" dirty="0"/>
          </a:p>
          <a:p>
            <a:pPr marL="0" indent="0" algn="just">
              <a:buNone/>
            </a:pPr>
            <a:r>
              <a:rPr lang="es-ES" sz="4000" dirty="0"/>
              <a:t>¿</a:t>
            </a:r>
            <a:r>
              <a:rPr lang="es-PE" sz="4000" dirty="0"/>
              <a:t>Por qué todavía, a pesar de los avances democráticos, a las mujeres se les trata como inferiores, subordinadas y menos importantes que los hombres, tanto en la sociedad como en las familias y en las iglesias?</a:t>
            </a:r>
          </a:p>
          <a:p>
            <a:pPr marL="0" indent="0" algn="just">
              <a:buNone/>
            </a:pPr>
            <a:r>
              <a:rPr lang="es-ES" sz="4000" dirty="0"/>
              <a:t>¿</a:t>
            </a:r>
            <a:r>
              <a:rPr lang="es-PE" sz="4000" dirty="0"/>
              <a:t>A estas prácticas se les puede considerar también como violencia simbólica, emocional, social, cultural, religiosa?</a:t>
            </a:r>
          </a:p>
          <a:p>
            <a:endParaRPr lang="es-PE" dirty="0"/>
          </a:p>
        </p:txBody>
      </p:sp>
    </p:spTree>
    <p:extLst>
      <p:ext uri="{BB962C8B-B14F-4D97-AF65-F5344CB8AC3E}">
        <p14:creationId xmlns:p14="http://schemas.microsoft.com/office/powerpoint/2010/main" val="1797897565"/>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698</TotalTime>
  <Words>2345</Words>
  <Application>Microsoft Office PowerPoint</Application>
  <PresentationFormat>Panorámica</PresentationFormat>
  <Paragraphs>136</Paragraphs>
  <Slides>40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40</vt:i4>
      </vt:variant>
    </vt:vector>
  </HeadingPairs>
  <TitlesOfParts>
    <vt:vector size="43" baseType="lpstr">
      <vt:lpstr>Franklin Gothic Book</vt:lpstr>
      <vt:lpstr>Wingdings</vt:lpstr>
      <vt:lpstr>Recorte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Dario Lopez Rodrigue</dc:creator>
  <cp:lastModifiedBy>Dario Lopez Rodrigue</cp:lastModifiedBy>
  <cp:revision>30</cp:revision>
  <dcterms:created xsi:type="dcterms:W3CDTF">2025-01-29T01:30:37Z</dcterms:created>
  <dcterms:modified xsi:type="dcterms:W3CDTF">2025-02-08T01:21:00Z</dcterms:modified>
</cp:coreProperties>
</file>